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omments/comment2.xml" ContentType="application/vnd.openxmlformats-officedocument.presentationml.comment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1"/>
  </p:notesMasterIdLst>
  <p:sldIdLst>
    <p:sldId id="256" r:id="rId2"/>
    <p:sldId id="258" r:id="rId3"/>
    <p:sldId id="367" r:id="rId4"/>
    <p:sldId id="294" r:id="rId5"/>
    <p:sldId id="366" r:id="rId6"/>
    <p:sldId id="363" r:id="rId7"/>
    <p:sldId id="316" r:id="rId8"/>
    <p:sldId id="365" r:id="rId9"/>
    <p:sldId id="281" r:id="rId10"/>
    <p:sldId id="303" r:id="rId11"/>
    <p:sldId id="364" r:id="rId12"/>
    <p:sldId id="326" r:id="rId13"/>
    <p:sldId id="368" r:id="rId14"/>
    <p:sldId id="334" r:id="rId15"/>
    <p:sldId id="295" r:id="rId16"/>
    <p:sldId id="362" r:id="rId17"/>
    <p:sldId id="361" r:id="rId18"/>
    <p:sldId id="336" r:id="rId19"/>
    <p:sldId id="337" r:id="rId20"/>
    <p:sldId id="370" r:id="rId21"/>
    <p:sldId id="369" r:id="rId22"/>
    <p:sldId id="339" r:id="rId23"/>
    <p:sldId id="340" r:id="rId24"/>
    <p:sldId id="342" r:id="rId25"/>
    <p:sldId id="343" r:id="rId26"/>
    <p:sldId id="344" r:id="rId27"/>
    <p:sldId id="345" r:id="rId28"/>
    <p:sldId id="346" r:id="rId29"/>
    <p:sldId id="347" r:id="rId30"/>
    <p:sldId id="348" r:id="rId31"/>
    <p:sldId id="349" r:id="rId32"/>
    <p:sldId id="351" r:id="rId33"/>
    <p:sldId id="353" r:id="rId34"/>
    <p:sldId id="355" r:id="rId35"/>
    <p:sldId id="356" r:id="rId36"/>
    <p:sldId id="354" r:id="rId37"/>
    <p:sldId id="2147470415" r:id="rId38"/>
    <p:sldId id="323" r:id="rId39"/>
    <p:sldId id="2147470414" r:id="rId40"/>
  </p:sldIdLst>
  <p:sldSz cx="15238413" cy="85709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njani Subramanian" initials="RS" lastIdx="5" clrIdx="0">
    <p:extLst>
      <p:ext uri="{19B8F6BF-5375-455C-9EA6-DF929625EA0E}">
        <p15:presenceInfo xmlns:p15="http://schemas.microsoft.com/office/powerpoint/2012/main" userId="S::ransubra1@publicisgroupe.net::919af7de-2031-41f1-8c4e-83854e53390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A0FF"/>
    <a:srgbClr val="FF668B"/>
    <a:srgbClr val="FC0018"/>
    <a:srgbClr val="E4F0CB"/>
    <a:srgbClr val="141414"/>
    <a:srgbClr val="FFFFFF"/>
    <a:srgbClr val="FF7B17"/>
    <a:srgbClr val="FFE0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21"/>
    <p:restoredTop sz="80419"/>
  </p:normalViewPr>
  <p:slideViewPr>
    <p:cSldViewPr snapToGrid="0">
      <p:cViewPr varScale="1">
        <p:scale>
          <a:sx n="76" d="100"/>
          <a:sy n="76" d="100"/>
        </p:scale>
        <p:origin x="39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9-07T11:51:21.153" idx="2">
    <p:pos x="7592" y="2035"/>
    <p:text>change the spelling of colour to color in the image.</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09-07T12:43:29.455" idx="3">
    <p:pos x="2386" y="1066"/>
    <p:text>Pls specify which country.</p:text>
    <p:extLst>
      <p:ext uri="{C676402C-5697-4E1C-873F-D02D1690AC5C}">
        <p15:threadingInfo xmlns:p15="http://schemas.microsoft.com/office/powerpoint/2012/main" timeZoneBias="-330"/>
      </p:ext>
    </p:extLst>
  </p:cm>
  <p:cm authorId="1" dt="2022-09-07T12:44:28.372" idx="4">
    <p:pos x="4400" y="1048"/>
    <p:text>color deficiency is not the right term. pls chk and correct.</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55545E-3766-954E-8911-94BC67167CEC}" type="datetimeFigureOut">
              <a:rPr lang="en-US" smtClean="0"/>
              <a:t>9/16/22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AE34E6-293D-6C49-AFD4-2D90F9D8D749}" type="slidenum">
              <a:rPr lang="en-US" smtClean="0"/>
              <a:t>‹#›</a:t>
            </a:fld>
            <a:endParaRPr lang="en-US" dirty="0"/>
          </a:p>
        </p:txBody>
      </p:sp>
    </p:spTree>
    <p:extLst>
      <p:ext uri="{BB962C8B-B14F-4D97-AF65-F5344CB8AC3E}">
        <p14:creationId xmlns:p14="http://schemas.microsoft.com/office/powerpoint/2010/main" val="742733015"/>
      </p:ext>
    </p:extLst>
  </p:cSld>
  <p:clrMap bg1="lt1" tx1="dk1" bg2="lt2" tx2="dk2" accent1="accent1" accent2="accent2" accent3="accent3" accent4="accent4" accent5="accent5" accent6="accent6" hlink="hlink" folHlink="folHlink"/>
  <p:notesStyle>
    <a:lvl1pPr marL="0" algn="l" defTabSz="1142817" rtl="0" eaLnBrk="1" latinLnBrk="0" hangingPunct="1">
      <a:defRPr sz="1500" kern="1200">
        <a:solidFill>
          <a:schemeClr val="tx1"/>
        </a:solidFill>
        <a:latin typeface="+mn-lt"/>
        <a:ea typeface="+mn-ea"/>
        <a:cs typeface="+mn-cs"/>
      </a:defRPr>
    </a:lvl1pPr>
    <a:lvl2pPr marL="571409" algn="l" defTabSz="1142817" rtl="0" eaLnBrk="1" latinLnBrk="0" hangingPunct="1">
      <a:defRPr sz="1500" kern="1200">
        <a:solidFill>
          <a:schemeClr val="tx1"/>
        </a:solidFill>
        <a:latin typeface="+mn-lt"/>
        <a:ea typeface="+mn-ea"/>
        <a:cs typeface="+mn-cs"/>
      </a:defRPr>
    </a:lvl2pPr>
    <a:lvl3pPr marL="1142817" algn="l" defTabSz="1142817" rtl="0" eaLnBrk="1" latinLnBrk="0" hangingPunct="1">
      <a:defRPr sz="1500" kern="1200">
        <a:solidFill>
          <a:schemeClr val="tx1"/>
        </a:solidFill>
        <a:latin typeface="+mn-lt"/>
        <a:ea typeface="+mn-ea"/>
        <a:cs typeface="+mn-cs"/>
      </a:defRPr>
    </a:lvl3pPr>
    <a:lvl4pPr marL="1714226" algn="l" defTabSz="1142817" rtl="0" eaLnBrk="1" latinLnBrk="0" hangingPunct="1">
      <a:defRPr sz="1500" kern="1200">
        <a:solidFill>
          <a:schemeClr val="tx1"/>
        </a:solidFill>
        <a:latin typeface="+mn-lt"/>
        <a:ea typeface="+mn-ea"/>
        <a:cs typeface="+mn-cs"/>
      </a:defRPr>
    </a:lvl4pPr>
    <a:lvl5pPr marL="2285634" algn="l" defTabSz="1142817" rtl="0" eaLnBrk="1" latinLnBrk="0" hangingPunct="1">
      <a:defRPr sz="1500" kern="1200">
        <a:solidFill>
          <a:schemeClr val="tx1"/>
        </a:solidFill>
        <a:latin typeface="+mn-lt"/>
        <a:ea typeface="+mn-ea"/>
        <a:cs typeface="+mn-cs"/>
      </a:defRPr>
    </a:lvl5pPr>
    <a:lvl6pPr marL="2857043" algn="l" defTabSz="1142817" rtl="0" eaLnBrk="1" latinLnBrk="0" hangingPunct="1">
      <a:defRPr sz="1500" kern="1200">
        <a:solidFill>
          <a:schemeClr val="tx1"/>
        </a:solidFill>
        <a:latin typeface="+mn-lt"/>
        <a:ea typeface="+mn-ea"/>
        <a:cs typeface="+mn-cs"/>
      </a:defRPr>
    </a:lvl6pPr>
    <a:lvl7pPr marL="3428451" algn="l" defTabSz="1142817" rtl="0" eaLnBrk="1" latinLnBrk="0" hangingPunct="1">
      <a:defRPr sz="1500" kern="1200">
        <a:solidFill>
          <a:schemeClr val="tx1"/>
        </a:solidFill>
        <a:latin typeface="+mn-lt"/>
        <a:ea typeface="+mn-ea"/>
        <a:cs typeface="+mn-cs"/>
      </a:defRPr>
    </a:lvl7pPr>
    <a:lvl8pPr marL="3999860" algn="l" defTabSz="1142817" rtl="0" eaLnBrk="1" latinLnBrk="0" hangingPunct="1">
      <a:defRPr sz="1500" kern="1200">
        <a:solidFill>
          <a:schemeClr val="tx1"/>
        </a:solidFill>
        <a:latin typeface="+mn-lt"/>
        <a:ea typeface="+mn-ea"/>
        <a:cs typeface="+mn-cs"/>
      </a:defRPr>
    </a:lvl8pPr>
    <a:lvl9pPr marL="4571268" algn="l" defTabSz="1142817"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color-meanings.com/how-many-colors-are-there-in-the-world/"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ildwelfare.org/enrichment-animal-welfare/"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psychologytoday.com/us/blog/the-science-willpower/201005/stepping-outdoors-boosts-mood-self-esteem"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www.ignytebrands.com/what-is-a-brand/"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2</a:t>
            </a:fld>
            <a:endParaRPr lang="en-US" dirty="0"/>
          </a:p>
        </p:txBody>
      </p:sp>
    </p:spTree>
    <p:extLst>
      <p:ext uri="{BB962C8B-B14F-4D97-AF65-F5344CB8AC3E}">
        <p14:creationId xmlns:p14="http://schemas.microsoft.com/office/powerpoint/2010/main" val="5323712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uigstudio.com</a:t>
            </a:r>
            <a:r>
              <a:rPr lang="en-US" dirty="0"/>
              <a:t>/insights/role-of-colors-in-</a:t>
            </a:r>
            <a:r>
              <a:rPr lang="en-US" dirty="0" err="1"/>
              <a:t>ux</a:t>
            </a:r>
            <a:r>
              <a:rPr lang="en-US" dirty="0"/>
              <a:t>-and-</a:t>
            </a:r>
            <a:r>
              <a:rPr lang="en-US" dirty="0" err="1"/>
              <a:t>ui</a:t>
            </a:r>
            <a:r>
              <a:rPr lang="en-US" dirty="0"/>
              <a:t>-design</a:t>
            </a:r>
          </a:p>
          <a:p>
            <a:endParaRPr lang="en-US" dirty="0"/>
          </a:p>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14</a:t>
            </a:fld>
            <a:endParaRPr lang="en-US" dirty="0"/>
          </a:p>
        </p:txBody>
      </p:sp>
    </p:spTree>
    <p:extLst>
      <p:ext uri="{BB962C8B-B14F-4D97-AF65-F5344CB8AC3E}">
        <p14:creationId xmlns:p14="http://schemas.microsoft.com/office/powerpoint/2010/main" val="271807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IN" b="0" i="0" dirty="0">
                <a:solidFill>
                  <a:srgbClr val="333333"/>
                </a:solidFill>
                <a:effectLst/>
                <a:latin typeface="Libre Baskerville" panose="020F0502020204030204" pitchFamily="34" charset="0"/>
              </a:rPr>
              <a:t>https://</a:t>
            </a:r>
            <a:r>
              <a:rPr lang="en-IN" b="0" i="0" dirty="0" err="1">
                <a:solidFill>
                  <a:srgbClr val="333333"/>
                </a:solidFill>
                <a:effectLst/>
                <a:latin typeface="Libre Baskerville" panose="020F0502020204030204" pitchFamily="34" charset="0"/>
              </a:rPr>
              <a:t>www.quicksprout.com</a:t>
            </a:r>
            <a:r>
              <a:rPr lang="en-IN" b="0" i="0" dirty="0">
                <a:solidFill>
                  <a:srgbClr val="333333"/>
                </a:solidFill>
                <a:effectLst/>
                <a:latin typeface="Libre Baskerville" panose="020F0502020204030204" pitchFamily="34" charset="0"/>
              </a:rPr>
              <a:t>/psychology-of-</a:t>
            </a:r>
            <a:r>
              <a:rPr lang="en-IN" b="0" i="0" dirty="0" err="1">
                <a:solidFill>
                  <a:srgbClr val="333333"/>
                </a:solidFill>
                <a:effectLst/>
                <a:latin typeface="Libre Baskerville" panose="020F0502020204030204" pitchFamily="34" charset="0"/>
              </a:rPr>
              <a:t>color</a:t>
            </a:r>
            <a:r>
              <a:rPr lang="en-IN" b="0" i="0" dirty="0">
                <a:solidFill>
                  <a:srgbClr val="333333"/>
                </a:solidFill>
                <a:effectLst/>
                <a:latin typeface="Libre Baskerville" panose="020F0502020204030204" pitchFamily="34" charset="0"/>
              </a:rPr>
              <a:t>/</a:t>
            </a:r>
          </a:p>
          <a:p>
            <a:pPr algn="l">
              <a:buFont typeface="Arial" panose="020B0604020202020204" pitchFamily="34" charset="0"/>
              <a:buChar char="•"/>
            </a:pPr>
            <a:r>
              <a:rPr lang="en-IN" b="0" i="0" dirty="0">
                <a:solidFill>
                  <a:srgbClr val="333333"/>
                </a:solidFill>
                <a:effectLst/>
                <a:latin typeface="Libre Baskerville" panose="020F0502020204030204" pitchFamily="34" charset="0"/>
              </a:rPr>
              <a:t>92.6% of people say the visual dimension is the #1 influencing factor affecting their purchase decision (over taste, smell, etc.).</a:t>
            </a:r>
          </a:p>
          <a:p>
            <a:pPr algn="l">
              <a:buFont typeface="Arial" panose="020B0604020202020204" pitchFamily="34" charset="0"/>
              <a:buChar char="•"/>
            </a:pPr>
            <a:r>
              <a:rPr lang="en-IN" b="0" i="0" dirty="0">
                <a:solidFill>
                  <a:srgbClr val="333333"/>
                </a:solidFill>
                <a:effectLst/>
                <a:latin typeface="Libre Baskerville" panose="020F0502020204030204" pitchFamily="34" charset="0"/>
              </a:rPr>
              <a:t>Studies suggest that people make a subconscious judgment about a product within 90 seconds of initial viewing. Up to 90% of that assessment is based on </a:t>
            </a:r>
            <a:r>
              <a:rPr lang="en-IN" b="0" i="0" dirty="0" err="1">
                <a:solidFill>
                  <a:srgbClr val="333333"/>
                </a:solidFill>
                <a:effectLst/>
                <a:latin typeface="Libre Baskerville" panose="020F0502020204030204" pitchFamily="34" charset="0"/>
              </a:rPr>
              <a:t>color</a:t>
            </a:r>
            <a:r>
              <a:rPr lang="en-IN" b="0" i="0" dirty="0">
                <a:solidFill>
                  <a:srgbClr val="333333"/>
                </a:solidFill>
                <a:effectLst/>
                <a:latin typeface="Libre Baskerville" panose="020F0502020204030204" pitchFamily="34" charset="0"/>
              </a:rPr>
              <a:t> alone.</a:t>
            </a:r>
          </a:p>
          <a:p>
            <a:pPr algn="l">
              <a:buFont typeface="Arial" panose="020B0604020202020204" pitchFamily="34" charset="0"/>
              <a:buChar char="•"/>
            </a:pPr>
            <a:r>
              <a:rPr lang="en-IN" b="0" i="0" dirty="0">
                <a:solidFill>
                  <a:srgbClr val="333333"/>
                </a:solidFill>
                <a:effectLst/>
                <a:latin typeface="Libre Baskerville" panose="020F0502020204030204" pitchFamily="34" charset="0"/>
              </a:rPr>
              <a:t>One study found that magazine readers recognize full-</a:t>
            </a:r>
            <a:r>
              <a:rPr lang="en-IN" b="0" i="0" dirty="0" err="1">
                <a:solidFill>
                  <a:srgbClr val="333333"/>
                </a:solidFill>
                <a:effectLst/>
                <a:latin typeface="Libre Baskerville" panose="020F0502020204030204" pitchFamily="34" charset="0"/>
              </a:rPr>
              <a:t>color</a:t>
            </a:r>
            <a:r>
              <a:rPr lang="en-IN" b="0" i="0" dirty="0">
                <a:solidFill>
                  <a:srgbClr val="333333"/>
                </a:solidFill>
                <a:effectLst/>
                <a:latin typeface="Libre Baskerville" panose="020F0502020204030204" pitchFamily="34" charset="0"/>
              </a:rPr>
              <a:t> ads 26% more often than black-and-white ads.</a:t>
            </a:r>
          </a:p>
          <a:p>
            <a:pPr algn="l">
              <a:buFont typeface="Arial" panose="020B0604020202020204" pitchFamily="34" charset="0"/>
              <a:buChar char="•"/>
            </a:pPr>
            <a:r>
              <a:rPr lang="en-IN" b="0" i="0" dirty="0">
                <a:solidFill>
                  <a:srgbClr val="333333"/>
                </a:solidFill>
                <a:effectLst/>
                <a:latin typeface="Libre Baskerville" panose="020F0502020204030204" pitchFamily="34" charset="0"/>
              </a:rPr>
              <a:t>Heinz changed the </a:t>
            </a:r>
            <a:r>
              <a:rPr lang="en-IN" b="0" i="0" dirty="0" err="1">
                <a:solidFill>
                  <a:srgbClr val="333333"/>
                </a:solidFill>
                <a:effectLst/>
                <a:latin typeface="Libre Baskerville" panose="020F0502020204030204" pitchFamily="34" charset="0"/>
              </a:rPr>
              <a:t>color</a:t>
            </a:r>
            <a:r>
              <a:rPr lang="en-IN" b="0" i="0" dirty="0">
                <a:solidFill>
                  <a:srgbClr val="333333"/>
                </a:solidFill>
                <a:effectLst/>
                <a:latin typeface="Libre Baskerville" panose="020F0502020204030204" pitchFamily="34" charset="0"/>
              </a:rPr>
              <a:t> of their signature ketchup from red to green and sold over 10 million bottles in the first 7 months, resulting in $23 million in sales.</a:t>
            </a:r>
          </a:p>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15</a:t>
            </a:fld>
            <a:endParaRPr lang="en-US" dirty="0"/>
          </a:p>
        </p:txBody>
      </p:sp>
    </p:spTree>
    <p:extLst>
      <p:ext uri="{BB962C8B-B14F-4D97-AF65-F5344CB8AC3E}">
        <p14:creationId xmlns:p14="http://schemas.microsoft.com/office/powerpoint/2010/main" val="18986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b="0" i="0" dirty="0">
                <a:solidFill>
                  <a:srgbClr val="656565"/>
                </a:solidFill>
                <a:effectLst/>
                <a:latin typeface="Open Sans" panose="020B0606030504020204" pitchFamily="34" charset="0"/>
              </a:rPr>
              <a:t>The average human can perceive one million different </a:t>
            </a:r>
            <a:r>
              <a:rPr lang="en-IN" b="0" i="0" dirty="0" err="1">
                <a:solidFill>
                  <a:srgbClr val="656565"/>
                </a:solidFill>
                <a:effectLst/>
                <a:latin typeface="Open Sans" panose="020B0606030504020204" pitchFamily="34" charset="0"/>
              </a:rPr>
              <a:t>colors</a:t>
            </a:r>
            <a:r>
              <a:rPr lang="en-IN" b="0" i="0" dirty="0">
                <a:solidFill>
                  <a:srgbClr val="656565"/>
                </a:solidFill>
                <a:effectLst/>
                <a:latin typeface="Open Sans" panose="020B0606030504020204" pitchFamily="34" charset="0"/>
              </a:rPr>
              <a:t>, but researchers suspect that a small percentage of women may be capable of seeing one hundred times that amount.</a:t>
            </a:r>
          </a:p>
          <a:p>
            <a:pPr algn="just"/>
            <a:r>
              <a:rPr lang="en-IN" b="0" i="0" dirty="0">
                <a:solidFill>
                  <a:srgbClr val="656565"/>
                </a:solidFill>
                <a:effectLst/>
                <a:latin typeface="Open Sans" panose="020B0606030504020204" pitchFamily="34" charset="0"/>
              </a:rPr>
              <a:t>Women have always doubted this; now a new study has confirmed that men have a far higher chance of struggling to tell the difference between hues*, as one in 12 of them are </a:t>
            </a:r>
            <a:r>
              <a:rPr lang="en-IN" b="0" i="0" dirty="0" err="1">
                <a:solidFill>
                  <a:srgbClr val="656565"/>
                </a:solidFill>
                <a:effectLst/>
                <a:latin typeface="Open Sans" panose="020B0606030504020204" pitchFamily="34" charset="0"/>
              </a:rPr>
              <a:t>color</a:t>
            </a:r>
            <a:r>
              <a:rPr lang="en-IN" b="0" i="0" dirty="0">
                <a:solidFill>
                  <a:srgbClr val="656565"/>
                </a:solidFill>
                <a:effectLst/>
                <a:latin typeface="Open Sans" panose="020B0606030504020204" pitchFamily="34" charset="0"/>
              </a:rPr>
              <a:t> blind compared to one in 255 women. Researchers at Newcastle University also believe that some women may be able to see 99 million more </a:t>
            </a:r>
            <a:r>
              <a:rPr lang="en-IN" b="0" i="0" dirty="0" err="1">
                <a:solidFill>
                  <a:srgbClr val="656565"/>
                </a:solidFill>
                <a:effectLst/>
                <a:latin typeface="Open Sans" panose="020B0606030504020204" pitchFamily="34" charset="0"/>
              </a:rPr>
              <a:t>colors</a:t>
            </a:r>
            <a:r>
              <a:rPr lang="en-IN" b="0" i="0" dirty="0">
                <a:solidFill>
                  <a:srgbClr val="656565"/>
                </a:solidFill>
                <a:effectLst/>
                <a:latin typeface="Open Sans" panose="020B0606030504020204" pitchFamily="34" charset="0"/>
              </a:rPr>
              <a:t> than the average human being.</a:t>
            </a:r>
          </a:p>
          <a:p>
            <a:pPr lvl="0" fontAlgn="base"/>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16</a:t>
            </a:fld>
            <a:endParaRPr lang="en-US" dirty="0"/>
          </a:p>
        </p:txBody>
      </p:sp>
    </p:spTree>
    <p:extLst>
      <p:ext uri="{BB962C8B-B14F-4D97-AF65-F5344CB8AC3E}">
        <p14:creationId xmlns:p14="http://schemas.microsoft.com/office/powerpoint/2010/main" val="39955723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18</a:t>
            </a:fld>
            <a:endParaRPr lang="en-US" dirty="0"/>
          </a:p>
        </p:txBody>
      </p:sp>
    </p:spTree>
    <p:extLst>
      <p:ext uri="{BB962C8B-B14F-4D97-AF65-F5344CB8AC3E}">
        <p14:creationId xmlns:p14="http://schemas.microsoft.com/office/powerpoint/2010/main" val="2515985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19</a:t>
            </a:fld>
            <a:endParaRPr lang="en-US" dirty="0"/>
          </a:p>
        </p:txBody>
      </p:sp>
    </p:spTree>
    <p:extLst>
      <p:ext uri="{BB962C8B-B14F-4D97-AF65-F5344CB8AC3E}">
        <p14:creationId xmlns:p14="http://schemas.microsoft.com/office/powerpoint/2010/main" val="760627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20</a:t>
            </a:fld>
            <a:endParaRPr lang="en-US" dirty="0"/>
          </a:p>
        </p:txBody>
      </p:sp>
    </p:spTree>
    <p:extLst>
      <p:ext uri="{BB962C8B-B14F-4D97-AF65-F5344CB8AC3E}">
        <p14:creationId xmlns:p14="http://schemas.microsoft.com/office/powerpoint/2010/main" val="19897213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21</a:t>
            </a:fld>
            <a:endParaRPr lang="en-US" dirty="0"/>
          </a:p>
        </p:txBody>
      </p:sp>
    </p:spTree>
    <p:extLst>
      <p:ext uri="{BB962C8B-B14F-4D97-AF65-F5344CB8AC3E}">
        <p14:creationId xmlns:p14="http://schemas.microsoft.com/office/powerpoint/2010/main" val="6214095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22</a:t>
            </a:fld>
            <a:endParaRPr lang="en-US" dirty="0"/>
          </a:p>
        </p:txBody>
      </p:sp>
    </p:spTree>
    <p:extLst>
      <p:ext uri="{BB962C8B-B14F-4D97-AF65-F5344CB8AC3E}">
        <p14:creationId xmlns:p14="http://schemas.microsoft.com/office/powerpoint/2010/main" val="40586847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uxplanet.org</a:t>
            </a:r>
            <a:r>
              <a:rPr lang="en-US" dirty="0"/>
              <a:t>/5-simple-tips-on-using-color-in-your-design-40916d0dfa63#:~:text=The%2060%E2%80%9330%E2%80%9310%20Rule&amp;text=The%20idea%20is%20simple%20%E2%80%94when,remaining%2010%25%20of%20the%20design.</a:t>
            </a:r>
          </a:p>
          <a:p>
            <a:endParaRPr lang="en-US" dirty="0"/>
          </a:p>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23</a:t>
            </a:fld>
            <a:endParaRPr lang="en-US" dirty="0"/>
          </a:p>
        </p:txBody>
      </p:sp>
    </p:spTree>
    <p:extLst>
      <p:ext uri="{BB962C8B-B14F-4D97-AF65-F5344CB8AC3E}">
        <p14:creationId xmlns:p14="http://schemas.microsoft.com/office/powerpoint/2010/main" val="10756679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24</a:t>
            </a:fld>
            <a:endParaRPr lang="en-US" dirty="0"/>
          </a:p>
        </p:txBody>
      </p:sp>
    </p:spTree>
    <p:extLst>
      <p:ext uri="{BB962C8B-B14F-4D97-AF65-F5344CB8AC3E}">
        <p14:creationId xmlns:p14="http://schemas.microsoft.com/office/powerpoint/2010/main" val="77568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5</a:t>
            </a:fld>
            <a:endParaRPr lang="en-US" dirty="0"/>
          </a:p>
        </p:txBody>
      </p:sp>
    </p:spTree>
    <p:extLst>
      <p:ext uri="{BB962C8B-B14F-4D97-AF65-F5344CB8AC3E}">
        <p14:creationId xmlns:p14="http://schemas.microsoft.com/office/powerpoint/2010/main" val="36920103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25</a:t>
            </a:fld>
            <a:endParaRPr lang="en-US" dirty="0"/>
          </a:p>
        </p:txBody>
      </p:sp>
    </p:spTree>
    <p:extLst>
      <p:ext uri="{BB962C8B-B14F-4D97-AF65-F5344CB8AC3E}">
        <p14:creationId xmlns:p14="http://schemas.microsoft.com/office/powerpoint/2010/main" val="28471099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26</a:t>
            </a:fld>
            <a:endParaRPr lang="en-US" dirty="0"/>
          </a:p>
        </p:txBody>
      </p:sp>
    </p:spTree>
    <p:extLst>
      <p:ext uri="{BB962C8B-B14F-4D97-AF65-F5344CB8AC3E}">
        <p14:creationId xmlns:p14="http://schemas.microsoft.com/office/powerpoint/2010/main" val="24075622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27</a:t>
            </a:fld>
            <a:endParaRPr lang="en-US" dirty="0"/>
          </a:p>
        </p:txBody>
      </p:sp>
    </p:spTree>
    <p:extLst>
      <p:ext uri="{BB962C8B-B14F-4D97-AF65-F5344CB8AC3E}">
        <p14:creationId xmlns:p14="http://schemas.microsoft.com/office/powerpoint/2010/main" val="23371237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28</a:t>
            </a:fld>
            <a:endParaRPr lang="en-US" dirty="0"/>
          </a:p>
        </p:txBody>
      </p:sp>
    </p:spTree>
    <p:extLst>
      <p:ext uri="{BB962C8B-B14F-4D97-AF65-F5344CB8AC3E}">
        <p14:creationId xmlns:p14="http://schemas.microsoft.com/office/powerpoint/2010/main" val="27737928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material.io</a:t>
            </a:r>
            <a:r>
              <a:rPr lang="en-US" dirty="0"/>
              <a:t>/design/color/</a:t>
            </a:r>
            <a:r>
              <a:rPr lang="en-US" dirty="0" err="1"/>
              <a:t>color-usage.html#brand</a:t>
            </a:r>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29</a:t>
            </a:fld>
            <a:endParaRPr lang="en-US" dirty="0"/>
          </a:p>
        </p:txBody>
      </p:sp>
    </p:spTree>
    <p:extLst>
      <p:ext uri="{BB962C8B-B14F-4D97-AF65-F5344CB8AC3E}">
        <p14:creationId xmlns:p14="http://schemas.microsoft.com/office/powerpoint/2010/main" val="17332745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b="0" i="0" dirty="0">
                <a:solidFill>
                  <a:srgbClr val="292929"/>
                </a:solidFill>
                <a:effectLst/>
                <a:latin typeface="source-serif-pro"/>
              </a:rPr>
              <a:t>Improper use of </a:t>
            </a:r>
            <a:r>
              <a:rPr lang="en-IN" b="0" i="0" dirty="0" err="1">
                <a:solidFill>
                  <a:srgbClr val="292929"/>
                </a:solidFill>
                <a:effectLst/>
                <a:latin typeface="source-serif-pro"/>
              </a:rPr>
              <a:t>color</a:t>
            </a:r>
            <a:r>
              <a:rPr lang="en-IN" b="0" i="0" dirty="0">
                <a:solidFill>
                  <a:srgbClr val="292929"/>
                </a:solidFill>
                <a:effectLst/>
                <a:latin typeface="source-serif-pro"/>
              </a:rPr>
              <a:t> can easily overwhelm your users. If you don’t want to distract or confuse your users, you should try to achieve harmony in your design. And this happens only when you have a balance in the visual experience.</a:t>
            </a:r>
          </a:p>
          <a:p>
            <a:pPr algn="l"/>
            <a:r>
              <a:rPr lang="en-IN" b="0" i="0" dirty="0">
                <a:solidFill>
                  <a:srgbClr val="292929"/>
                </a:solidFill>
                <a:effectLst/>
                <a:latin typeface="source-serif-pro"/>
              </a:rPr>
              <a:t>Here are a few simple rules that can help you with that:</a:t>
            </a:r>
          </a:p>
          <a:p>
            <a:pPr marL="0" marR="0" lvl="0" indent="0" algn="l" defTabSz="1142817" rtl="0" eaLnBrk="1" fontAlgn="auto" latinLnBrk="0" hangingPunct="1">
              <a:lnSpc>
                <a:spcPct val="100000"/>
              </a:lnSpc>
              <a:spcBef>
                <a:spcPts val="0"/>
              </a:spcBef>
              <a:spcAft>
                <a:spcPts val="0"/>
              </a:spcAft>
              <a:buClrTx/>
              <a:buSzTx/>
              <a:buFontTx/>
              <a:buNone/>
              <a:tabLst/>
              <a:defRPr/>
            </a:pPr>
            <a:r>
              <a:rPr lang="en-IN" b="1" i="0" dirty="0">
                <a:solidFill>
                  <a:srgbClr val="292929"/>
                </a:solidFill>
                <a:effectLst/>
                <a:latin typeface="sohne"/>
              </a:rPr>
              <a:t>The 60–30–10 Rule</a:t>
            </a:r>
          </a:p>
          <a:p>
            <a:pPr algn="l"/>
            <a:br>
              <a:rPr lang="en-IN" dirty="0"/>
            </a:br>
            <a:r>
              <a:rPr lang="en-IN" b="1" i="0" dirty="0">
                <a:solidFill>
                  <a:srgbClr val="292929"/>
                </a:solidFill>
                <a:effectLst/>
                <a:latin typeface="sohne"/>
              </a:rPr>
              <a:t>The rule of max 3 </a:t>
            </a:r>
            <a:r>
              <a:rPr lang="en-IN" b="1" i="0" dirty="0" err="1">
                <a:solidFill>
                  <a:srgbClr val="292929"/>
                </a:solidFill>
                <a:effectLst/>
                <a:latin typeface="sohne"/>
              </a:rPr>
              <a:t>colors</a:t>
            </a:r>
            <a:endParaRPr lang="en-IN" b="1" i="0" dirty="0">
              <a:solidFill>
                <a:srgbClr val="292929"/>
              </a:solidFill>
              <a:effectLst/>
              <a:latin typeface="sohne"/>
            </a:endParaRPr>
          </a:p>
          <a:p>
            <a:pPr algn="l"/>
            <a:r>
              <a:rPr lang="en-IN" b="0" i="1" dirty="0">
                <a:solidFill>
                  <a:srgbClr val="292929"/>
                </a:solidFill>
                <a:effectLst/>
                <a:latin typeface="source-serif-pro"/>
              </a:rPr>
              <a:t>“Do not wear more than three </a:t>
            </a:r>
            <a:r>
              <a:rPr lang="en-IN" b="0" i="1" dirty="0" err="1">
                <a:solidFill>
                  <a:srgbClr val="292929"/>
                </a:solidFill>
                <a:effectLst/>
                <a:latin typeface="source-serif-pro"/>
              </a:rPr>
              <a:t>colors</a:t>
            </a:r>
            <a:r>
              <a:rPr lang="en-IN" b="0" i="1" dirty="0">
                <a:solidFill>
                  <a:srgbClr val="292929"/>
                </a:solidFill>
                <a:effectLst/>
                <a:latin typeface="source-serif-pro"/>
              </a:rPr>
              <a:t> in an outfit otherwise you’ll look like a clown or a parrot” —</a:t>
            </a:r>
            <a:r>
              <a:rPr lang="en-IN" b="0" i="0" dirty="0">
                <a:solidFill>
                  <a:srgbClr val="292929"/>
                </a:solidFill>
                <a:effectLst/>
                <a:latin typeface="source-serif-pro"/>
              </a:rPr>
              <a:t> this is common advice that personal stylists give to their clients. Unless you’re an expert in combining </a:t>
            </a:r>
            <a:r>
              <a:rPr lang="en-IN" b="0" i="0" dirty="0" err="1">
                <a:solidFill>
                  <a:srgbClr val="292929"/>
                </a:solidFill>
                <a:effectLst/>
                <a:latin typeface="source-serif-pro"/>
              </a:rPr>
              <a:t>colors</a:t>
            </a:r>
            <a:r>
              <a:rPr lang="en-IN" b="0" i="0" dirty="0">
                <a:solidFill>
                  <a:srgbClr val="292929"/>
                </a:solidFill>
                <a:effectLst/>
                <a:latin typeface="source-serif-pro"/>
              </a:rPr>
              <a:t>, it’s better to limit the total number of </a:t>
            </a:r>
            <a:r>
              <a:rPr lang="en-IN" b="0" i="0" dirty="0" err="1">
                <a:solidFill>
                  <a:srgbClr val="292929"/>
                </a:solidFill>
                <a:effectLst/>
                <a:latin typeface="source-serif-pro"/>
              </a:rPr>
              <a:t>colors</a:t>
            </a:r>
            <a:r>
              <a:rPr lang="en-IN" b="0" i="0" dirty="0">
                <a:solidFill>
                  <a:srgbClr val="292929"/>
                </a:solidFill>
                <a:effectLst/>
                <a:latin typeface="source-serif-pro"/>
              </a:rPr>
              <a:t> you use in your design.</a:t>
            </a:r>
          </a:p>
          <a:p>
            <a:pPr algn="l"/>
            <a:r>
              <a:rPr lang="en-IN" b="0" i="0" dirty="0">
                <a:solidFill>
                  <a:srgbClr val="292929"/>
                </a:solidFill>
                <a:effectLst/>
                <a:latin typeface="source-serif-pro"/>
              </a:rPr>
              <a:t>If you think your design needs more </a:t>
            </a:r>
            <a:r>
              <a:rPr lang="en-IN" b="0" i="0" dirty="0" err="1">
                <a:solidFill>
                  <a:srgbClr val="292929"/>
                </a:solidFill>
                <a:effectLst/>
                <a:latin typeface="source-serif-pro"/>
              </a:rPr>
              <a:t>colors</a:t>
            </a:r>
            <a:r>
              <a:rPr lang="en-IN" b="0" i="0" dirty="0">
                <a:solidFill>
                  <a:srgbClr val="292929"/>
                </a:solidFill>
                <a:effectLst/>
                <a:latin typeface="source-serif-pro"/>
              </a:rPr>
              <a:t>, try to use darker &amp; lighter variations of already selected </a:t>
            </a:r>
            <a:r>
              <a:rPr lang="en-IN" b="0" i="0" dirty="0" err="1">
                <a:solidFill>
                  <a:srgbClr val="292929"/>
                </a:solidFill>
                <a:effectLst/>
                <a:latin typeface="source-serif-pro"/>
              </a:rPr>
              <a:t>colors</a:t>
            </a:r>
            <a:r>
              <a:rPr lang="en-IN" b="0" i="0" dirty="0">
                <a:solidFill>
                  <a:srgbClr val="292929"/>
                </a:solidFill>
                <a:effectLst/>
                <a:latin typeface="source-serif-pro"/>
              </a:rPr>
              <a:t>.</a:t>
            </a:r>
          </a:p>
          <a:p>
            <a:br>
              <a:rPr lang="en-IN" dirty="0"/>
            </a:br>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30</a:t>
            </a:fld>
            <a:endParaRPr lang="en-US" dirty="0"/>
          </a:p>
        </p:txBody>
      </p:sp>
    </p:spTree>
    <p:extLst>
      <p:ext uri="{BB962C8B-B14F-4D97-AF65-F5344CB8AC3E}">
        <p14:creationId xmlns:p14="http://schemas.microsoft.com/office/powerpoint/2010/main" val="30514294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31</a:t>
            </a:fld>
            <a:endParaRPr lang="en-US" dirty="0"/>
          </a:p>
        </p:txBody>
      </p:sp>
    </p:spTree>
    <p:extLst>
      <p:ext uri="{BB962C8B-B14F-4D97-AF65-F5344CB8AC3E}">
        <p14:creationId xmlns:p14="http://schemas.microsoft.com/office/powerpoint/2010/main" val="7749087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32</a:t>
            </a:fld>
            <a:endParaRPr lang="en-US" dirty="0"/>
          </a:p>
        </p:txBody>
      </p:sp>
    </p:spTree>
    <p:extLst>
      <p:ext uri="{BB962C8B-B14F-4D97-AF65-F5344CB8AC3E}">
        <p14:creationId xmlns:p14="http://schemas.microsoft.com/office/powerpoint/2010/main" val="26535708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with more natural colors that’s the key to make design look natural and easy on eyes.</a:t>
            </a:r>
          </a:p>
        </p:txBody>
      </p:sp>
      <p:sp>
        <p:nvSpPr>
          <p:cNvPr id="4" name="Slide Number Placeholder 3"/>
          <p:cNvSpPr>
            <a:spLocks noGrp="1"/>
          </p:cNvSpPr>
          <p:nvPr>
            <p:ph type="sldNum" sz="quarter" idx="5"/>
          </p:nvPr>
        </p:nvSpPr>
        <p:spPr/>
        <p:txBody>
          <a:bodyPr/>
          <a:lstStyle/>
          <a:p>
            <a:fld id="{B9AE34E6-293D-6C49-AFD4-2D90F9D8D749}" type="slidenum">
              <a:rPr lang="en-US" smtClean="0"/>
              <a:t>33</a:t>
            </a:fld>
            <a:endParaRPr lang="en-US" dirty="0"/>
          </a:p>
        </p:txBody>
      </p:sp>
    </p:spTree>
    <p:extLst>
      <p:ext uri="{BB962C8B-B14F-4D97-AF65-F5344CB8AC3E}">
        <p14:creationId xmlns:p14="http://schemas.microsoft.com/office/powerpoint/2010/main" val="7580875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34</a:t>
            </a:fld>
            <a:endParaRPr lang="en-US" dirty="0"/>
          </a:p>
        </p:txBody>
      </p:sp>
    </p:spTree>
    <p:extLst>
      <p:ext uri="{BB962C8B-B14F-4D97-AF65-F5344CB8AC3E}">
        <p14:creationId xmlns:p14="http://schemas.microsoft.com/office/powerpoint/2010/main" val="4029202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US" dirty="0"/>
              <a:t>Image source: https://</a:t>
            </a:r>
            <a:r>
              <a:rPr lang="en-US" dirty="0" err="1"/>
              <a:t>www.color-meanings.com</a:t>
            </a:r>
            <a:r>
              <a:rPr lang="en-US" dirty="0"/>
              <a:t>/why-color-important-everyday-life/</a:t>
            </a:r>
          </a:p>
          <a:p>
            <a:pPr lvl="0" fontAlgn="base"/>
            <a:endParaRPr lang="en-US" dirty="0"/>
          </a:p>
          <a:p>
            <a:pPr lvl="0" fontAlgn="base"/>
            <a:r>
              <a:rPr lang="en-IN" b="0" i="0" u="none" strike="noStrike" dirty="0" err="1">
                <a:solidFill>
                  <a:srgbClr val="333333"/>
                </a:solidFill>
                <a:effectLst/>
                <a:latin typeface="Helvetica" pitchFamily="2" charset="0"/>
              </a:rPr>
              <a:t>Color</a:t>
            </a:r>
            <a:r>
              <a:rPr lang="en-IN" b="0" i="0" u="none" strike="noStrike" dirty="0">
                <a:solidFill>
                  <a:srgbClr val="333333"/>
                </a:solidFill>
                <a:effectLst/>
                <a:latin typeface="Helvetica" pitchFamily="2" charset="0"/>
              </a:rPr>
              <a:t> is an important part of everyday life. Bring the importance of </a:t>
            </a:r>
            <a:r>
              <a:rPr lang="en-IN" b="0" i="0" u="none" strike="noStrike" dirty="0" err="1">
                <a:solidFill>
                  <a:srgbClr val="333333"/>
                </a:solidFill>
                <a:effectLst/>
                <a:latin typeface="Helvetica" pitchFamily="2" charset="0"/>
              </a:rPr>
              <a:t>color</a:t>
            </a:r>
            <a:r>
              <a:rPr lang="en-IN" b="0" i="0" u="none" strike="noStrike" dirty="0">
                <a:solidFill>
                  <a:srgbClr val="333333"/>
                </a:solidFill>
                <a:effectLst/>
                <a:latin typeface="Helvetica" pitchFamily="2" charset="0"/>
              </a:rPr>
              <a:t> up with people and there will seldom be any real disagreement. Most people agree that </a:t>
            </a:r>
            <a:r>
              <a:rPr lang="en-IN" b="0" i="0" u="none" strike="noStrike" dirty="0" err="1">
                <a:solidFill>
                  <a:srgbClr val="333333"/>
                </a:solidFill>
                <a:effectLst/>
                <a:latin typeface="Helvetica" pitchFamily="2" charset="0"/>
              </a:rPr>
              <a:t>color</a:t>
            </a:r>
            <a:r>
              <a:rPr lang="en-IN" b="0" i="0" u="none" strike="noStrike" dirty="0">
                <a:solidFill>
                  <a:srgbClr val="333333"/>
                </a:solidFill>
                <a:effectLst/>
                <a:latin typeface="Helvetica" pitchFamily="2" charset="0"/>
              </a:rPr>
              <a:t> is an important, even vital, part of life. However, there’s a larger question about how well people really understand that fact on a fundamental level.</a:t>
            </a:r>
          </a:p>
          <a:p>
            <a:pPr lvl="0" fontAlgn="base"/>
            <a:r>
              <a:rPr lang="en-IN" b="0" i="0" u="none" strike="noStrike" dirty="0">
                <a:solidFill>
                  <a:srgbClr val="333333"/>
                </a:solidFill>
                <a:effectLst/>
                <a:latin typeface="Helvetica" pitchFamily="2" charset="0"/>
              </a:rPr>
              <a:t>When people talk about the importance of </a:t>
            </a:r>
            <a:r>
              <a:rPr lang="en-IN" b="0" i="0" u="none" strike="noStrike" dirty="0" err="1">
                <a:solidFill>
                  <a:srgbClr val="333333"/>
                </a:solidFill>
                <a:effectLst/>
                <a:latin typeface="Helvetica" pitchFamily="2" charset="0"/>
              </a:rPr>
              <a:t>color</a:t>
            </a:r>
            <a:r>
              <a:rPr lang="en-IN" b="0" i="0" u="none" strike="noStrike" dirty="0">
                <a:solidFill>
                  <a:srgbClr val="333333"/>
                </a:solidFill>
                <a:effectLst/>
                <a:latin typeface="Helvetica" pitchFamily="2" charset="0"/>
              </a:rPr>
              <a:t>, it’s often in a somewhat abstract sense. People know that </a:t>
            </a:r>
            <a:r>
              <a:rPr lang="en-IN" b="0" i="0" u="none" strike="noStrike" dirty="0" err="1">
                <a:solidFill>
                  <a:srgbClr val="333333"/>
                </a:solidFill>
                <a:effectLst/>
                <a:latin typeface="Helvetica" pitchFamily="2" charset="0"/>
              </a:rPr>
              <a:t>color</a:t>
            </a:r>
            <a:r>
              <a:rPr lang="en-IN" b="0" i="0" u="none" strike="noStrike" dirty="0">
                <a:solidFill>
                  <a:srgbClr val="333333"/>
                </a:solidFill>
                <a:effectLst/>
                <a:latin typeface="Helvetica" pitchFamily="2" charset="0"/>
              </a:rPr>
              <a:t> is important. However, they can’t really express why </a:t>
            </a:r>
            <a:r>
              <a:rPr lang="en-IN" b="0" i="0" u="none" strike="noStrike" dirty="0" err="1">
                <a:solidFill>
                  <a:srgbClr val="333333"/>
                </a:solidFill>
                <a:effectLst/>
                <a:latin typeface="Helvetica" pitchFamily="2" charset="0"/>
              </a:rPr>
              <a:t>color</a:t>
            </a:r>
            <a:r>
              <a:rPr lang="en-IN" b="0" i="0" u="none" strike="noStrike" dirty="0">
                <a:solidFill>
                  <a:srgbClr val="333333"/>
                </a:solidFill>
                <a:effectLst/>
                <a:latin typeface="Helvetica" pitchFamily="2" charset="0"/>
              </a:rPr>
              <a:t> is important or what lack of it might mean to someone’s quality of life</a:t>
            </a:r>
          </a:p>
          <a:p>
            <a:pPr lvl="0" fontAlgn="base"/>
            <a:r>
              <a:rPr lang="en-IN" b="0" i="0" u="none" strike="noStrike" dirty="0">
                <a:solidFill>
                  <a:srgbClr val="333333"/>
                </a:solidFill>
                <a:effectLst/>
                <a:latin typeface="Helvetica" pitchFamily="2" charset="0"/>
              </a:rPr>
              <a:t>Humans have some of the most sensitive eyes on the planet. We have a type of vision classified as trichromatic. This essentially means that our eyes have three different types of </a:t>
            </a:r>
            <a:r>
              <a:rPr lang="en-IN" b="0" i="0" u="none" strike="noStrike" dirty="0" err="1">
                <a:solidFill>
                  <a:srgbClr val="333333"/>
                </a:solidFill>
                <a:effectLst/>
                <a:latin typeface="Helvetica" pitchFamily="2" charset="0"/>
              </a:rPr>
              <a:t>color</a:t>
            </a:r>
            <a:r>
              <a:rPr lang="en-IN" b="0" i="0" u="none" strike="noStrike" dirty="0">
                <a:solidFill>
                  <a:srgbClr val="333333"/>
                </a:solidFill>
                <a:effectLst/>
                <a:latin typeface="Helvetica" pitchFamily="2" charset="0"/>
              </a:rPr>
              <a:t> receptors known as cone cells.</a:t>
            </a:r>
          </a:p>
          <a:p>
            <a:pPr lvl="0" fontAlgn="base"/>
            <a:r>
              <a:rPr lang="en-IN" b="0" i="0" u="none" strike="noStrike" dirty="0">
                <a:solidFill>
                  <a:srgbClr val="333333"/>
                </a:solidFill>
                <a:effectLst/>
                <a:latin typeface="Helvetica" pitchFamily="2" charset="0"/>
              </a:rPr>
              <a:t>In total we’re able to see up to </a:t>
            </a:r>
            <a:r>
              <a:rPr lang="en-IN" b="0" i="0" u="sng" dirty="0">
                <a:solidFill>
                  <a:srgbClr val="DD363E"/>
                </a:solidFill>
                <a:effectLst/>
                <a:latin typeface="Helvetica" pitchFamily="2" charset="0"/>
                <a:hlinkClick r:id="rId3"/>
              </a:rPr>
              <a:t>10 million different </a:t>
            </a:r>
            <a:r>
              <a:rPr lang="en-IN" b="0" i="0" u="sng" dirty="0" err="1">
                <a:solidFill>
                  <a:srgbClr val="DD363E"/>
                </a:solidFill>
                <a:effectLst/>
                <a:latin typeface="Helvetica" pitchFamily="2" charset="0"/>
                <a:hlinkClick r:id="rId3"/>
              </a:rPr>
              <a:t>colors</a:t>
            </a:r>
            <a:r>
              <a:rPr lang="en-IN" b="0" i="0" u="none" strike="noStrike" dirty="0" err="1">
                <a:solidFill>
                  <a:srgbClr val="333333"/>
                </a:solidFill>
                <a:effectLst/>
                <a:latin typeface="Helvetica" pitchFamily="2" charset="0"/>
              </a:rPr>
              <a:t>through</a:t>
            </a:r>
            <a:r>
              <a:rPr lang="en-IN" b="0" i="0" u="none" strike="noStrike" dirty="0">
                <a:solidFill>
                  <a:srgbClr val="333333"/>
                </a:solidFill>
                <a:effectLst/>
                <a:latin typeface="Helvetica" pitchFamily="2" charset="0"/>
              </a:rPr>
              <a:t> activation of different patterns of our cone cells. In contrast, most of our fellow mammals are dichromats	.</a:t>
            </a:r>
          </a:p>
          <a:p>
            <a:pPr lvl="0" fontAlgn="base"/>
            <a:endParaRPr lang="en-IN" b="0" i="0" u="none" strike="noStrike" dirty="0">
              <a:solidFill>
                <a:srgbClr val="333333"/>
              </a:solidFill>
              <a:effectLst/>
              <a:latin typeface="Helvetica" pitchFamily="2" charset="0"/>
            </a:endParaRPr>
          </a:p>
          <a:p>
            <a:pPr lvl="0" fontAlgn="base"/>
            <a:r>
              <a:rPr lang="en-IN" b="0" i="0" u="none" strike="noStrike" dirty="0">
                <a:solidFill>
                  <a:srgbClr val="333333"/>
                </a:solidFill>
                <a:effectLst/>
                <a:latin typeface="Helvetica" pitchFamily="2" charset="0"/>
              </a:rPr>
              <a:t>For a long time people knew that long term exposure to bland environments puts a certain mental strain on their psyche. Today this experience is better understood as the end result of removing the essential element of environmental enrichment. The term enrichment might be familiar to people who’ve recently visited a zoo. Zoo’s use the term </a:t>
            </a:r>
            <a:r>
              <a:rPr lang="en-IN" b="0" i="0" u="sng" dirty="0">
                <a:solidFill>
                  <a:srgbClr val="DD363E"/>
                </a:solidFill>
                <a:effectLst/>
                <a:latin typeface="Helvetica" pitchFamily="2" charset="0"/>
                <a:hlinkClick r:id="rId4"/>
              </a:rPr>
              <a:t>enrichment</a:t>
            </a:r>
            <a:r>
              <a:rPr lang="en-IN" b="0" i="0" u="none" strike="noStrike" dirty="0">
                <a:solidFill>
                  <a:srgbClr val="333333"/>
                </a:solidFill>
                <a:effectLst/>
                <a:latin typeface="Helvetica" pitchFamily="2" charset="0"/>
              </a:rPr>
              <a:t> to describe how they recreate an immersive environment which caters to a species’ particular needs. Basically, an animal’s mental health depends on its ability to get everything it needs from the local environment.</a:t>
            </a:r>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6</a:t>
            </a:fld>
            <a:endParaRPr lang="en-US" dirty="0"/>
          </a:p>
        </p:txBody>
      </p:sp>
    </p:spTree>
    <p:extLst>
      <p:ext uri="{BB962C8B-B14F-4D97-AF65-F5344CB8AC3E}">
        <p14:creationId xmlns:p14="http://schemas.microsoft.com/office/powerpoint/2010/main" val="35700668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35</a:t>
            </a:fld>
            <a:endParaRPr lang="en-US" dirty="0"/>
          </a:p>
        </p:txBody>
      </p:sp>
    </p:spTree>
    <p:extLst>
      <p:ext uri="{BB962C8B-B14F-4D97-AF65-F5344CB8AC3E}">
        <p14:creationId xmlns:p14="http://schemas.microsoft.com/office/powerpoint/2010/main" val="34124657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36</a:t>
            </a:fld>
            <a:endParaRPr lang="en-US" dirty="0"/>
          </a:p>
        </p:txBody>
      </p:sp>
    </p:spTree>
    <p:extLst>
      <p:ext uri="{BB962C8B-B14F-4D97-AF65-F5344CB8AC3E}">
        <p14:creationId xmlns:p14="http://schemas.microsoft.com/office/powerpoint/2010/main" val="26838976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37</a:t>
            </a:fld>
            <a:endParaRPr lang="en-US" dirty="0"/>
          </a:p>
        </p:txBody>
      </p:sp>
    </p:spTree>
    <p:extLst>
      <p:ext uri="{BB962C8B-B14F-4D97-AF65-F5344CB8AC3E}">
        <p14:creationId xmlns:p14="http://schemas.microsoft.com/office/powerpoint/2010/main" val="33468788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38</a:t>
            </a:fld>
            <a:endParaRPr lang="en-US" dirty="0"/>
          </a:p>
        </p:txBody>
      </p:sp>
    </p:spTree>
    <p:extLst>
      <p:ext uri="{BB962C8B-B14F-4D97-AF65-F5344CB8AC3E}">
        <p14:creationId xmlns:p14="http://schemas.microsoft.com/office/powerpoint/2010/main" val="6941059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39</a:t>
            </a:fld>
            <a:endParaRPr lang="en-US" dirty="0"/>
          </a:p>
        </p:txBody>
      </p:sp>
    </p:spTree>
    <p:extLst>
      <p:ext uri="{BB962C8B-B14F-4D97-AF65-F5344CB8AC3E}">
        <p14:creationId xmlns:p14="http://schemas.microsoft.com/office/powerpoint/2010/main" val="3745502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i="0" u="none" strike="noStrike" dirty="0">
                <a:solidFill>
                  <a:srgbClr val="333333"/>
                </a:solidFill>
                <a:effectLst/>
                <a:latin typeface="Helvetica" pitchFamily="2" charset="0"/>
              </a:rPr>
              <a:t>Green exercise </a:t>
            </a:r>
            <a:r>
              <a:rPr lang="en-IN" b="0" i="0" u="none" strike="noStrike" dirty="0">
                <a:solidFill>
                  <a:srgbClr val="333333"/>
                </a:solidFill>
                <a:effectLst/>
                <a:latin typeface="Helvetica" pitchFamily="2" charset="0"/>
              </a:rPr>
              <a:t>has been growing in popularity as more and more people experience its wide range of benefits. Green exercise is basically just any kind of exercise done in </a:t>
            </a:r>
            <a:r>
              <a:rPr lang="en-IN" b="0" i="0" u="none" strike="noStrike" dirty="0" err="1">
                <a:solidFill>
                  <a:srgbClr val="333333"/>
                </a:solidFill>
                <a:effectLst/>
                <a:latin typeface="Helvetica" pitchFamily="2" charset="0"/>
              </a:rPr>
              <a:t>colorful</a:t>
            </a:r>
            <a:r>
              <a:rPr lang="en-IN" b="0" i="0" u="none" strike="noStrike" dirty="0">
                <a:solidFill>
                  <a:srgbClr val="333333"/>
                </a:solidFill>
                <a:effectLst/>
                <a:latin typeface="Helvetica" pitchFamily="2" charset="0"/>
              </a:rPr>
              <a:t> natural environments. This can range from long term high impact trail running all the way to a light hike. In fact, mental and physical benefits were seen from as little as a </a:t>
            </a:r>
            <a:r>
              <a:rPr lang="en-IN" b="0" i="0" u="sng" dirty="0">
                <a:solidFill>
                  <a:srgbClr val="DD363E"/>
                </a:solidFill>
                <a:effectLst/>
                <a:latin typeface="Helvetica" pitchFamily="2" charset="0"/>
                <a:hlinkClick r:id="rId3"/>
              </a:rPr>
              <a:t>five minute</a:t>
            </a:r>
            <a:r>
              <a:rPr lang="en-IN" b="0" i="0" u="none" strike="noStrike" dirty="0">
                <a:solidFill>
                  <a:srgbClr val="333333"/>
                </a:solidFill>
                <a:effectLst/>
                <a:latin typeface="Helvetica" pitchFamily="2" charset="0"/>
              </a:rPr>
              <a:t> walk in the park.</a:t>
            </a:r>
          </a:p>
          <a:p>
            <a:endParaRPr lang="en-IN" b="0" i="0" u="none" strike="noStrike" dirty="0">
              <a:solidFill>
                <a:srgbClr val="333333"/>
              </a:solidFill>
              <a:effectLst/>
              <a:latin typeface="Helvetica" pitchFamily="2" charset="0"/>
            </a:endParaRPr>
          </a:p>
          <a:p>
            <a:r>
              <a:rPr lang="en-IN" b="0" i="0" u="none" strike="noStrike" dirty="0">
                <a:solidFill>
                  <a:srgbClr val="333333"/>
                </a:solidFill>
                <a:effectLst/>
                <a:latin typeface="Helvetica" pitchFamily="2" charset="0"/>
              </a:rPr>
              <a:t>Even minor changes in the workplace can provide a big benefit as well. </a:t>
            </a:r>
          </a:p>
          <a:p>
            <a:endParaRPr lang="en-IN" b="0" i="0" u="none" strike="noStrike" dirty="0">
              <a:solidFill>
                <a:srgbClr val="333333"/>
              </a:solidFill>
              <a:effectLst/>
              <a:latin typeface="Helvetica" pitchFamily="2" charset="0"/>
            </a:endParaRPr>
          </a:p>
          <a:p>
            <a:r>
              <a:rPr lang="en-IN" b="0" i="0" u="none" strike="noStrike" dirty="0">
                <a:solidFill>
                  <a:srgbClr val="333333"/>
                </a:solidFill>
                <a:effectLst/>
                <a:latin typeface="Helvetica" pitchFamily="2" charset="0"/>
              </a:rPr>
              <a:t>So this is how colour affects the human mind, the same concepts are used when we engage with the user. </a:t>
            </a:r>
            <a:r>
              <a:rPr lang="en-IN" b="0" i="0" u="none" strike="noStrike" dirty="0">
                <a:solidFill>
                  <a:srgbClr val="333333"/>
                </a:solidFill>
                <a:effectLst/>
                <a:latin typeface="FFDINStdRegular"/>
              </a:rPr>
              <a:t>What </a:t>
            </a:r>
            <a:r>
              <a:rPr lang="en-IN" b="0" i="0" u="none" strike="noStrike" dirty="0" err="1">
                <a:solidFill>
                  <a:srgbClr val="333333"/>
                </a:solidFill>
                <a:effectLst/>
                <a:latin typeface="FFDINStdRegular"/>
              </a:rPr>
              <a:t>color</a:t>
            </a:r>
            <a:r>
              <a:rPr lang="en-IN" b="0" i="0" u="none" strike="noStrike" dirty="0">
                <a:solidFill>
                  <a:srgbClr val="333333"/>
                </a:solidFill>
                <a:effectLst/>
                <a:latin typeface="FFDINStdRegular"/>
              </a:rPr>
              <a:t> comes to mind when I say Coca-Cola? How about McDonald’s? Brands like these have used brand </a:t>
            </a:r>
            <a:r>
              <a:rPr lang="en-IN" b="0" i="0" u="none" strike="noStrike" dirty="0" err="1">
                <a:solidFill>
                  <a:srgbClr val="333333"/>
                </a:solidFill>
                <a:effectLst/>
                <a:latin typeface="FFDINStdRegular"/>
              </a:rPr>
              <a:t>color</a:t>
            </a:r>
            <a:r>
              <a:rPr lang="en-IN" b="0" i="0" u="none" strike="noStrike" dirty="0">
                <a:solidFill>
                  <a:srgbClr val="333333"/>
                </a:solidFill>
                <a:effectLst/>
                <a:latin typeface="FFDINStdRegular"/>
              </a:rPr>
              <a:t> psychology to create powerful associations in the minds of their customers. Brand </a:t>
            </a:r>
            <a:r>
              <a:rPr lang="en-IN" b="0" i="0" u="none" strike="noStrike" dirty="0" err="1">
                <a:solidFill>
                  <a:srgbClr val="333333"/>
                </a:solidFill>
                <a:effectLst/>
                <a:latin typeface="FFDINStdRegular"/>
              </a:rPr>
              <a:t>color</a:t>
            </a:r>
            <a:r>
              <a:rPr lang="en-IN" b="0" i="0" u="none" strike="noStrike" dirty="0">
                <a:solidFill>
                  <a:srgbClr val="333333"/>
                </a:solidFill>
                <a:effectLst/>
                <a:latin typeface="FFDINStdRegular"/>
              </a:rPr>
              <a:t> psychology is about more than just associating a </a:t>
            </a:r>
            <a:r>
              <a:rPr lang="en-IN" b="0" i="0" u="none" strike="noStrike" dirty="0">
                <a:solidFill>
                  <a:srgbClr val="333333"/>
                </a:solidFill>
                <a:effectLst/>
                <a:latin typeface="FFDINStdRegular"/>
                <a:hlinkClick r:id="rId4"/>
              </a:rPr>
              <a:t>brand</a:t>
            </a:r>
            <a:r>
              <a:rPr lang="en-IN" b="0" i="0" u="none" strike="noStrike" dirty="0">
                <a:solidFill>
                  <a:srgbClr val="333333"/>
                </a:solidFill>
                <a:effectLst/>
                <a:latin typeface="FFDINStdRegular"/>
              </a:rPr>
              <a:t> with its signature </a:t>
            </a:r>
            <a:r>
              <a:rPr lang="en-IN" b="0" i="0" u="none" strike="noStrike" dirty="0" err="1">
                <a:solidFill>
                  <a:srgbClr val="333333"/>
                </a:solidFill>
                <a:effectLst/>
                <a:latin typeface="FFDINStdRegular"/>
              </a:rPr>
              <a:t>color</a:t>
            </a:r>
            <a:r>
              <a:rPr lang="en-IN" b="0" i="0" u="none" strike="noStrike" dirty="0">
                <a:solidFill>
                  <a:srgbClr val="333333"/>
                </a:solidFill>
                <a:effectLst/>
                <a:latin typeface="FFDINStdRegular"/>
              </a:rPr>
              <a:t>, though. It’s about the feelings and emotions these </a:t>
            </a:r>
            <a:r>
              <a:rPr lang="en-IN" b="0" i="0" u="none" strike="noStrike" dirty="0" err="1">
                <a:solidFill>
                  <a:srgbClr val="333333"/>
                </a:solidFill>
                <a:effectLst/>
                <a:latin typeface="FFDINStdRegular"/>
              </a:rPr>
              <a:t>colors</a:t>
            </a:r>
            <a:r>
              <a:rPr lang="en-IN" b="0" i="0" u="none" strike="noStrike" dirty="0">
                <a:solidFill>
                  <a:srgbClr val="333333"/>
                </a:solidFill>
                <a:effectLst/>
                <a:latin typeface="FFDINStdRegular"/>
              </a:rPr>
              <a:t> inspire in us.</a:t>
            </a:r>
          </a:p>
          <a:p>
            <a:endParaRPr lang="en-IN" b="0" i="0" u="none" strike="noStrike" dirty="0">
              <a:solidFill>
                <a:srgbClr val="333333"/>
              </a:solidFill>
              <a:effectLst/>
              <a:latin typeface="FFDINStdRegular"/>
            </a:endParaRPr>
          </a:p>
          <a:p>
            <a:r>
              <a:rPr lang="en-IN" b="0" i="0" u="none" strike="noStrike" dirty="0">
                <a:solidFill>
                  <a:srgbClr val="333333"/>
                </a:solidFill>
                <a:effectLst/>
                <a:latin typeface="FFDINStdRegular"/>
              </a:rPr>
              <a:t>An understanding of </a:t>
            </a:r>
            <a:r>
              <a:rPr lang="en-IN" b="0" i="0" u="none" strike="noStrike" dirty="0" err="1">
                <a:solidFill>
                  <a:srgbClr val="333333"/>
                </a:solidFill>
                <a:effectLst/>
                <a:latin typeface="FFDINStdRegular"/>
              </a:rPr>
              <a:t>color</a:t>
            </a:r>
            <a:r>
              <a:rPr lang="en-IN" b="0" i="0" u="none" strike="noStrike" dirty="0">
                <a:solidFill>
                  <a:srgbClr val="333333"/>
                </a:solidFill>
                <a:effectLst/>
                <a:latin typeface="FFDINStdRegular"/>
              </a:rPr>
              <a:t> psychology in branding gives you one more tool in the underlying goal of branding: shaping the perceptions that drive consumer </a:t>
            </a:r>
            <a:r>
              <a:rPr lang="en-IN" b="0" i="0" u="none" strike="noStrike" dirty="0" err="1">
                <a:solidFill>
                  <a:srgbClr val="333333"/>
                </a:solidFill>
                <a:effectLst/>
                <a:latin typeface="FFDINStdRegular"/>
              </a:rPr>
              <a:t>behavior</a:t>
            </a:r>
            <a:r>
              <a:rPr lang="en-IN" b="0" i="0" u="none" strike="noStrike" dirty="0">
                <a:solidFill>
                  <a:srgbClr val="333333"/>
                </a:solidFill>
                <a:effectLst/>
                <a:latin typeface="FFDINStdRegular"/>
              </a:rPr>
              <a:t>. While the effect that </a:t>
            </a:r>
            <a:r>
              <a:rPr lang="en-IN" b="0" i="0" u="none" strike="noStrike" dirty="0" err="1">
                <a:solidFill>
                  <a:srgbClr val="333333"/>
                </a:solidFill>
                <a:effectLst/>
                <a:latin typeface="FFDINStdRegular"/>
              </a:rPr>
              <a:t>colors</a:t>
            </a:r>
            <a:r>
              <a:rPr lang="en-IN" b="0" i="0" u="none" strike="noStrike" dirty="0">
                <a:solidFill>
                  <a:srgbClr val="333333"/>
                </a:solidFill>
                <a:effectLst/>
                <a:latin typeface="FFDINStdRegular"/>
              </a:rPr>
              <a:t> have on our emotions differs from person to person based on gender, cultural context, personal experience, and neurological variances, there are some general guidelines that have been borne out by countless </a:t>
            </a:r>
            <a:r>
              <a:rPr lang="en-IN" b="0" i="0" u="none" strike="noStrike" dirty="0" err="1">
                <a:solidFill>
                  <a:srgbClr val="333333"/>
                </a:solidFill>
                <a:effectLst/>
                <a:latin typeface="FFDINStdRegular"/>
              </a:rPr>
              <a:t>color</a:t>
            </a:r>
            <a:r>
              <a:rPr lang="en-IN" b="0" i="0" u="none" strike="noStrike" dirty="0">
                <a:solidFill>
                  <a:srgbClr val="333333"/>
                </a:solidFill>
                <a:effectLst/>
                <a:latin typeface="FFDINStdRegular"/>
              </a:rPr>
              <a:t> psychology studies.</a:t>
            </a:r>
          </a:p>
          <a:p>
            <a:endParaRPr lang="en-IN" b="0" i="0" u="none" strike="noStrike" dirty="0">
              <a:solidFill>
                <a:srgbClr val="333333"/>
              </a:solidFill>
              <a:effectLst/>
              <a:latin typeface="FFDINStdRegular"/>
            </a:endParaRPr>
          </a:p>
          <a:p>
            <a:r>
              <a:rPr lang="en-IN" b="0" i="0" u="none" strike="noStrike" dirty="0">
                <a:solidFill>
                  <a:srgbClr val="333333"/>
                </a:solidFill>
                <a:effectLst/>
                <a:latin typeface="FFDINStdRegular"/>
              </a:rPr>
              <a:t>Greatly affecting buying decision: Let’s see if the CTA is not </a:t>
            </a:r>
            <a:r>
              <a:rPr lang="en-IN" b="0" i="0" u="none" strike="noStrike" dirty="0" err="1">
                <a:solidFill>
                  <a:srgbClr val="333333"/>
                </a:solidFill>
                <a:effectLst/>
                <a:latin typeface="FFDINStdRegular"/>
              </a:rPr>
              <a:t>poping</a:t>
            </a:r>
            <a:r>
              <a:rPr lang="en-IN" b="0" i="0" u="none" strike="noStrike" dirty="0">
                <a:solidFill>
                  <a:srgbClr val="333333"/>
                </a:solidFill>
                <a:effectLst/>
                <a:latin typeface="FFDINStdRegular"/>
              </a:rPr>
              <a:t> out in the design, that may lead into </a:t>
            </a:r>
            <a:r>
              <a:rPr lang="en-IN" b="0" i="0" u="none" strike="noStrike" dirty="0" err="1">
                <a:solidFill>
                  <a:srgbClr val="333333"/>
                </a:solidFill>
                <a:effectLst/>
                <a:latin typeface="FFDINStdRegular"/>
              </a:rPr>
              <a:t>droping</a:t>
            </a:r>
            <a:r>
              <a:rPr lang="en-IN" b="0" i="0" u="none" strike="noStrike" dirty="0">
                <a:solidFill>
                  <a:srgbClr val="333333"/>
                </a:solidFill>
                <a:effectLst/>
                <a:latin typeface="FFDINStdRegular"/>
              </a:rPr>
              <a:t> out the customer. Thus </a:t>
            </a:r>
            <a:r>
              <a:rPr lang="en-IN" b="0" i="0" u="none" strike="noStrike" dirty="0" err="1">
                <a:solidFill>
                  <a:srgbClr val="333333"/>
                </a:solidFill>
                <a:effectLst/>
                <a:latin typeface="FFDINStdRegular"/>
              </a:rPr>
              <a:t>colors</a:t>
            </a:r>
            <a:r>
              <a:rPr lang="en-IN" b="0" i="0" u="none" strike="noStrike" dirty="0">
                <a:solidFill>
                  <a:srgbClr val="333333"/>
                </a:solidFill>
                <a:effectLst/>
                <a:latin typeface="FFDINStdRegular"/>
              </a:rPr>
              <a:t> can affect the buying decisions.</a:t>
            </a:r>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7</a:t>
            </a:fld>
            <a:endParaRPr lang="en-US" dirty="0"/>
          </a:p>
        </p:txBody>
      </p:sp>
    </p:spTree>
    <p:extLst>
      <p:ext uri="{BB962C8B-B14F-4D97-AF65-F5344CB8AC3E}">
        <p14:creationId xmlns:p14="http://schemas.microsoft.com/office/powerpoint/2010/main" val="2078870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https://medium.muz.li/the-importance-of-color-a-brief-look-into-the-color-psychology-of-everyday-life-581072bc221e</a:t>
            </a:r>
          </a:p>
          <a:p>
            <a:endParaRPr lang="en-US" dirty="0"/>
          </a:p>
          <a:p>
            <a:r>
              <a:rPr lang="en-IN" b="0" i="0" u="none" strike="noStrike" dirty="0">
                <a:solidFill>
                  <a:srgbClr val="292929"/>
                </a:solidFill>
                <a:effectLst/>
                <a:latin typeface="source-serif-pro"/>
              </a:rPr>
              <a:t>In film colour schemes are used to set the tone of the scene. This is so effective that you know what emotion the scene carries even before the actor utters a word. Joyous scenes are set in warm colour schemes whereas sad, melancholic tones are portrayed with cold colour schemes. In scenes building up for passion look for reds, impending doom look for greys, creativity and fantasy is usually purple. The usage of colours in film is a an art in itself. I’ll make a post in detail about it in the future. We’ll stick to colours use to manipulate emotions in everyday life in this post. Here’s a small example of warm and cold colour usage in a movie.</a:t>
            </a:r>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8</a:t>
            </a:fld>
            <a:endParaRPr lang="en-US" dirty="0"/>
          </a:p>
        </p:txBody>
      </p:sp>
    </p:spTree>
    <p:extLst>
      <p:ext uri="{BB962C8B-B14F-4D97-AF65-F5344CB8AC3E}">
        <p14:creationId xmlns:p14="http://schemas.microsoft.com/office/powerpoint/2010/main" val="491907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 emotions evoked by the </a:t>
            </a:r>
            <a:r>
              <a:rPr lang="en-US" dirty="0" err="1"/>
              <a:t>colours</a:t>
            </a:r>
            <a:r>
              <a:rPr lang="en-US" dirty="0"/>
              <a:t>. This may depend upon person, culture and surroundings as well.</a:t>
            </a:r>
          </a:p>
          <a:p>
            <a:r>
              <a:rPr lang="en-US" dirty="0"/>
              <a:t>https://</a:t>
            </a:r>
            <a:r>
              <a:rPr lang="en-US" dirty="0" err="1"/>
              <a:t>link.springer.com</a:t>
            </a:r>
            <a:r>
              <a:rPr lang="en-US" dirty="0"/>
              <a:t>/chapter/10.1007/978-3-319-58484-3_32</a:t>
            </a:r>
          </a:p>
        </p:txBody>
      </p:sp>
      <p:sp>
        <p:nvSpPr>
          <p:cNvPr id="4" name="Slide Number Placeholder 3"/>
          <p:cNvSpPr>
            <a:spLocks noGrp="1"/>
          </p:cNvSpPr>
          <p:nvPr>
            <p:ph type="sldNum" sz="quarter" idx="5"/>
          </p:nvPr>
        </p:nvSpPr>
        <p:spPr/>
        <p:txBody>
          <a:bodyPr/>
          <a:lstStyle/>
          <a:p>
            <a:fld id="{B9AE34E6-293D-6C49-AFD4-2D90F9D8D749}" type="slidenum">
              <a:rPr lang="en-US" smtClean="0"/>
              <a:t>9</a:t>
            </a:fld>
            <a:endParaRPr lang="en-US" dirty="0"/>
          </a:p>
        </p:txBody>
      </p:sp>
    </p:spTree>
    <p:extLst>
      <p:ext uri="{BB962C8B-B14F-4D97-AF65-F5344CB8AC3E}">
        <p14:creationId xmlns:p14="http://schemas.microsoft.com/office/powerpoint/2010/main" val="1597209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10</a:t>
            </a:fld>
            <a:endParaRPr lang="en-US" dirty="0"/>
          </a:p>
        </p:txBody>
      </p:sp>
    </p:spTree>
    <p:extLst>
      <p:ext uri="{BB962C8B-B14F-4D97-AF65-F5344CB8AC3E}">
        <p14:creationId xmlns:p14="http://schemas.microsoft.com/office/powerpoint/2010/main" val="3115420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11</a:t>
            </a:fld>
            <a:endParaRPr lang="en-US" dirty="0"/>
          </a:p>
        </p:txBody>
      </p:sp>
    </p:spTree>
    <p:extLst>
      <p:ext uri="{BB962C8B-B14F-4D97-AF65-F5344CB8AC3E}">
        <p14:creationId xmlns:p14="http://schemas.microsoft.com/office/powerpoint/2010/main" val="2047389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Colours</a:t>
            </a:r>
            <a:r>
              <a:rPr lang="en-US" dirty="0"/>
              <a:t> affect the buying decisions.</a:t>
            </a:r>
          </a:p>
        </p:txBody>
      </p:sp>
      <p:sp>
        <p:nvSpPr>
          <p:cNvPr id="4" name="Slide Number Placeholder 3"/>
          <p:cNvSpPr>
            <a:spLocks noGrp="1"/>
          </p:cNvSpPr>
          <p:nvPr>
            <p:ph type="sldNum" sz="quarter" idx="5"/>
          </p:nvPr>
        </p:nvSpPr>
        <p:spPr/>
        <p:txBody>
          <a:bodyPr/>
          <a:lstStyle/>
          <a:p>
            <a:fld id="{B9AE34E6-293D-6C49-AFD4-2D90F9D8D749}" type="slidenum">
              <a:rPr lang="en-US" smtClean="0"/>
              <a:t>13</a:t>
            </a:fld>
            <a:endParaRPr lang="en-US" dirty="0"/>
          </a:p>
        </p:txBody>
      </p:sp>
    </p:spTree>
    <p:extLst>
      <p:ext uri="{BB962C8B-B14F-4D97-AF65-F5344CB8AC3E}">
        <p14:creationId xmlns:p14="http://schemas.microsoft.com/office/powerpoint/2010/main" val="290215092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12.emf"/><Relationship Id="rId3" Type="http://schemas.openxmlformats.org/officeDocument/2006/relationships/image" Target="../media/image2.emf"/><Relationship Id="rId7" Type="http://schemas.openxmlformats.org/officeDocument/2006/relationships/image" Target="../media/image6.emf"/><Relationship Id="rId12"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emf"/><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image" Target="../media/image9.emf"/><Relationship Id="rId4" Type="http://schemas.openxmlformats.org/officeDocument/2006/relationships/image" Target="../media/image3.emf"/><Relationship Id="rId9" Type="http://schemas.openxmlformats.org/officeDocument/2006/relationships/image" Target="../media/image8.emf"/><Relationship Id="rId14" Type="http://schemas.openxmlformats.org/officeDocument/2006/relationships/image" Target="../media/image13.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41414"/>
        </a:solidFill>
        <a:effectLst/>
      </p:bgPr>
    </p:bg>
    <p:spTree>
      <p:nvGrpSpPr>
        <p:cNvPr id="1" name=""/>
        <p:cNvGrpSpPr/>
        <p:nvPr/>
      </p:nvGrpSpPr>
      <p:grpSpPr>
        <a:xfrm>
          <a:off x="0" y="0"/>
          <a:ext cx="0" cy="0"/>
          <a:chOff x="0" y="0"/>
          <a:chExt cx="0" cy="0"/>
        </a:xfrm>
      </p:grpSpPr>
      <p:pic>
        <p:nvPicPr>
          <p:cNvPr id="28" name="Picture 27" descr="Background pattern&#10;&#10;Description automatically generated">
            <a:extLst>
              <a:ext uri="{FF2B5EF4-FFF2-40B4-BE49-F238E27FC236}">
                <a16:creationId xmlns:a16="http://schemas.microsoft.com/office/drawing/2014/main" id="{F18EC08F-88CB-1168-A213-196306C9ADA7}"/>
              </a:ext>
            </a:extLst>
          </p:cNvPr>
          <p:cNvPicPr>
            <a:picLocks noChangeAspect="1"/>
          </p:cNvPicPr>
          <p:nvPr userDrawn="1"/>
        </p:nvPicPr>
        <p:blipFill>
          <a:blip r:embed="rId2">
            <a:alphaModFix amt="11000"/>
          </a:blip>
          <a:stretch>
            <a:fillRect/>
          </a:stretch>
        </p:blipFill>
        <p:spPr>
          <a:xfrm>
            <a:off x="4076" y="0"/>
            <a:ext cx="15238413" cy="8563736"/>
          </a:xfrm>
          <a:prstGeom prst="rect">
            <a:avLst/>
          </a:prstGeom>
        </p:spPr>
      </p:pic>
      <p:pic>
        <p:nvPicPr>
          <p:cNvPr id="9" name="Picture 8">
            <a:extLst>
              <a:ext uri="{FF2B5EF4-FFF2-40B4-BE49-F238E27FC236}">
                <a16:creationId xmlns:a16="http://schemas.microsoft.com/office/drawing/2014/main" id="{BFE2BB58-C981-F0E7-4444-84F638D3601D}"/>
              </a:ext>
            </a:extLst>
          </p:cNvPr>
          <p:cNvPicPr>
            <a:picLocks noChangeAspect="1"/>
          </p:cNvPicPr>
          <p:nvPr userDrawn="1"/>
        </p:nvPicPr>
        <p:blipFill>
          <a:blip r:embed="rId3"/>
          <a:stretch>
            <a:fillRect/>
          </a:stretch>
        </p:blipFill>
        <p:spPr>
          <a:xfrm>
            <a:off x="709732" y="580901"/>
            <a:ext cx="2466000" cy="2466000"/>
          </a:xfrm>
          <a:prstGeom prst="rect">
            <a:avLst/>
          </a:prstGeom>
        </p:spPr>
      </p:pic>
      <p:pic>
        <p:nvPicPr>
          <p:cNvPr id="10" name="Picture 9">
            <a:extLst>
              <a:ext uri="{FF2B5EF4-FFF2-40B4-BE49-F238E27FC236}">
                <a16:creationId xmlns:a16="http://schemas.microsoft.com/office/drawing/2014/main" id="{3EA53B6E-7EE7-317C-D767-F37E36591929}"/>
              </a:ext>
            </a:extLst>
          </p:cNvPr>
          <p:cNvPicPr>
            <a:picLocks noChangeAspect="1"/>
          </p:cNvPicPr>
          <p:nvPr userDrawn="1"/>
        </p:nvPicPr>
        <p:blipFill>
          <a:blip r:embed="rId4"/>
          <a:stretch>
            <a:fillRect/>
          </a:stretch>
        </p:blipFill>
        <p:spPr>
          <a:xfrm>
            <a:off x="3175732" y="588784"/>
            <a:ext cx="2456479" cy="2466000"/>
          </a:xfrm>
          <a:prstGeom prst="rect">
            <a:avLst/>
          </a:prstGeom>
        </p:spPr>
      </p:pic>
      <p:pic>
        <p:nvPicPr>
          <p:cNvPr id="11" name="Picture 10">
            <a:extLst>
              <a:ext uri="{FF2B5EF4-FFF2-40B4-BE49-F238E27FC236}">
                <a16:creationId xmlns:a16="http://schemas.microsoft.com/office/drawing/2014/main" id="{BC4DEC21-C182-C8E8-8780-3B1315DBC2C4}"/>
              </a:ext>
            </a:extLst>
          </p:cNvPr>
          <p:cNvPicPr>
            <a:picLocks noChangeAspect="1"/>
          </p:cNvPicPr>
          <p:nvPr userDrawn="1"/>
        </p:nvPicPr>
        <p:blipFill>
          <a:blip r:embed="rId5"/>
          <a:stretch>
            <a:fillRect/>
          </a:stretch>
        </p:blipFill>
        <p:spPr>
          <a:xfrm>
            <a:off x="709732" y="3046901"/>
            <a:ext cx="2466000" cy="2466000"/>
          </a:xfrm>
          <a:prstGeom prst="rect">
            <a:avLst/>
          </a:prstGeom>
        </p:spPr>
      </p:pic>
      <p:pic>
        <p:nvPicPr>
          <p:cNvPr id="12" name="Picture 11">
            <a:extLst>
              <a:ext uri="{FF2B5EF4-FFF2-40B4-BE49-F238E27FC236}">
                <a16:creationId xmlns:a16="http://schemas.microsoft.com/office/drawing/2014/main" id="{7DA3B47D-2A57-149D-AB35-C86FE44D2D98}"/>
              </a:ext>
            </a:extLst>
          </p:cNvPr>
          <p:cNvPicPr>
            <a:picLocks noChangeAspect="1"/>
          </p:cNvPicPr>
          <p:nvPr userDrawn="1"/>
        </p:nvPicPr>
        <p:blipFill>
          <a:blip r:embed="rId6"/>
          <a:stretch>
            <a:fillRect/>
          </a:stretch>
        </p:blipFill>
        <p:spPr>
          <a:xfrm>
            <a:off x="3175733" y="3046901"/>
            <a:ext cx="2456479" cy="2466000"/>
          </a:xfrm>
          <a:prstGeom prst="rect">
            <a:avLst/>
          </a:prstGeom>
        </p:spPr>
      </p:pic>
      <p:pic>
        <p:nvPicPr>
          <p:cNvPr id="13" name="Picture 12">
            <a:extLst>
              <a:ext uri="{FF2B5EF4-FFF2-40B4-BE49-F238E27FC236}">
                <a16:creationId xmlns:a16="http://schemas.microsoft.com/office/drawing/2014/main" id="{FD589C2A-1BCC-52ED-D77F-DBE030464CAA}"/>
              </a:ext>
            </a:extLst>
          </p:cNvPr>
          <p:cNvPicPr>
            <a:picLocks noChangeAspect="1"/>
          </p:cNvPicPr>
          <p:nvPr userDrawn="1"/>
        </p:nvPicPr>
        <p:blipFill>
          <a:blip r:embed="rId7"/>
          <a:stretch>
            <a:fillRect/>
          </a:stretch>
        </p:blipFill>
        <p:spPr>
          <a:xfrm>
            <a:off x="709732" y="5505018"/>
            <a:ext cx="2456479" cy="2466000"/>
          </a:xfrm>
          <a:prstGeom prst="rect">
            <a:avLst/>
          </a:prstGeom>
        </p:spPr>
      </p:pic>
      <p:sp>
        <p:nvSpPr>
          <p:cNvPr id="15" name="TextBox 14">
            <a:extLst>
              <a:ext uri="{FF2B5EF4-FFF2-40B4-BE49-F238E27FC236}">
                <a16:creationId xmlns:a16="http://schemas.microsoft.com/office/drawing/2014/main" id="{490A893A-B567-E8E8-6C70-E0C550282C66}"/>
              </a:ext>
            </a:extLst>
          </p:cNvPr>
          <p:cNvSpPr txBox="1"/>
          <p:nvPr userDrawn="1"/>
        </p:nvSpPr>
        <p:spPr>
          <a:xfrm rot="-5400000">
            <a:off x="-1510266" y="4769489"/>
            <a:ext cx="3742340" cy="338554"/>
          </a:xfrm>
          <a:prstGeom prst="rect">
            <a:avLst/>
          </a:prstGeom>
          <a:noFill/>
        </p:spPr>
        <p:txBody>
          <a:bodyPr wrap="square">
            <a:spAutoFit/>
          </a:bodyPr>
          <a:lstStyle/>
          <a:p>
            <a:r>
              <a:rPr lang="en-IN" sz="1600" b="0" i="0" dirty="0">
                <a:solidFill>
                  <a:srgbClr val="5E6A69"/>
                </a:solidFill>
                <a:effectLst/>
                <a:latin typeface="Futura Next Light" panose="020B0402020204020303" pitchFamily="34" charset="77"/>
              </a:rPr>
              <a:t>experience training programme</a:t>
            </a:r>
          </a:p>
        </p:txBody>
      </p:sp>
      <p:pic>
        <p:nvPicPr>
          <p:cNvPr id="16" name="Picture 15">
            <a:extLst>
              <a:ext uri="{FF2B5EF4-FFF2-40B4-BE49-F238E27FC236}">
                <a16:creationId xmlns:a16="http://schemas.microsoft.com/office/drawing/2014/main" id="{EC13FC8F-4929-CB42-95D2-911521599BED}"/>
              </a:ext>
            </a:extLst>
          </p:cNvPr>
          <p:cNvPicPr>
            <a:picLocks noChangeAspect="1"/>
          </p:cNvPicPr>
          <p:nvPr userDrawn="1"/>
        </p:nvPicPr>
        <p:blipFill>
          <a:blip r:embed="rId8"/>
          <a:stretch>
            <a:fillRect/>
          </a:stretch>
        </p:blipFill>
        <p:spPr>
          <a:xfrm>
            <a:off x="3427435" y="5736941"/>
            <a:ext cx="2145990" cy="2145990"/>
          </a:xfrm>
          <a:prstGeom prst="rect">
            <a:avLst/>
          </a:prstGeom>
        </p:spPr>
      </p:pic>
      <p:pic>
        <p:nvPicPr>
          <p:cNvPr id="20" name="Picture 19">
            <a:extLst>
              <a:ext uri="{FF2B5EF4-FFF2-40B4-BE49-F238E27FC236}">
                <a16:creationId xmlns:a16="http://schemas.microsoft.com/office/drawing/2014/main" id="{0C2391C8-4586-950A-A2D4-5055055B9A4B}"/>
              </a:ext>
            </a:extLst>
          </p:cNvPr>
          <p:cNvPicPr>
            <a:picLocks noChangeAspect="1"/>
          </p:cNvPicPr>
          <p:nvPr userDrawn="1"/>
        </p:nvPicPr>
        <p:blipFill>
          <a:blip r:embed="rId9"/>
          <a:stretch>
            <a:fillRect/>
          </a:stretch>
        </p:blipFill>
        <p:spPr>
          <a:xfrm>
            <a:off x="6595904" y="643059"/>
            <a:ext cx="2110522" cy="600623"/>
          </a:xfrm>
          <a:prstGeom prst="rect">
            <a:avLst/>
          </a:prstGeom>
        </p:spPr>
      </p:pic>
      <p:pic>
        <p:nvPicPr>
          <p:cNvPr id="21" name="Picture 20">
            <a:extLst>
              <a:ext uri="{FF2B5EF4-FFF2-40B4-BE49-F238E27FC236}">
                <a16:creationId xmlns:a16="http://schemas.microsoft.com/office/drawing/2014/main" id="{C9509538-0C45-B037-C673-D1B1B0EE7421}"/>
              </a:ext>
            </a:extLst>
          </p:cNvPr>
          <p:cNvPicPr>
            <a:picLocks noChangeAspect="1"/>
          </p:cNvPicPr>
          <p:nvPr userDrawn="1"/>
        </p:nvPicPr>
        <p:blipFill>
          <a:blip r:embed="rId10"/>
          <a:stretch>
            <a:fillRect/>
          </a:stretch>
        </p:blipFill>
        <p:spPr>
          <a:xfrm>
            <a:off x="10066012" y="517189"/>
            <a:ext cx="4072793" cy="3456000"/>
          </a:xfrm>
          <a:prstGeom prst="rect">
            <a:avLst/>
          </a:prstGeom>
        </p:spPr>
      </p:pic>
      <p:pic>
        <p:nvPicPr>
          <p:cNvPr id="24" name="Picture 23">
            <a:extLst>
              <a:ext uri="{FF2B5EF4-FFF2-40B4-BE49-F238E27FC236}">
                <a16:creationId xmlns:a16="http://schemas.microsoft.com/office/drawing/2014/main" id="{41D28B2C-E255-7B0F-40C5-C43A435E75D4}"/>
              </a:ext>
            </a:extLst>
          </p:cNvPr>
          <p:cNvPicPr>
            <a:picLocks noChangeAspect="1"/>
          </p:cNvPicPr>
          <p:nvPr userDrawn="1"/>
        </p:nvPicPr>
        <p:blipFill>
          <a:blip r:embed="rId11"/>
          <a:stretch>
            <a:fillRect/>
          </a:stretch>
        </p:blipFill>
        <p:spPr>
          <a:xfrm>
            <a:off x="6619223" y="5075876"/>
            <a:ext cx="4072793" cy="2930997"/>
          </a:xfrm>
          <a:prstGeom prst="rect">
            <a:avLst/>
          </a:prstGeom>
        </p:spPr>
      </p:pic>
      <p:pic>
        <p:nvPicPr>
          <p:cNvPr id="25" name="Picture 24">
            <a:extLst>
              <a:ext uri="{FF2B5EF4-FFF2-40B4-BE49-F238E27FC236}">
                <a16:creationId xmlns:a16="http://schemas.microsoft.com/office/drawing/2014/main" id="{AC326793-48BD-3751-10C4-FA82DDE83063}"/>
              </a:ext>
            </a:extLst>
          </p:cNvPr>
          <p:cNvPicPr>
            <a:picLocks noChangeAspect="1"/>
          </p:cNvPicPr>
          <p:nvPr userDrawn="1"/>
        </p:nvPicPr>
        <p:blipFill>
          <a:blip r:embed="rId12"/>
          <a:stretch>
            <a:fillRect/>
          </a:stretch>
        </p:blipFill>
        <p:spPr>
          <a:xfrm>
            <a:off x="6566407" y="2001817"/>
            <a:ext cx="6306057" cy="4194483"/>
          </a:xfrm>
          <a:prstGeom prst="rect">
            <a:avLst/>
          </a:prstGeom>
        </p:spPr>
      </p:pic>
      <p:pic>
        <p:nvPicPr>
          <p:cNvPr id="26" name="Picture 25">
            <a:extLst>
              <a:ext uri="{FF2B5EF4-FFF2-40B4-BE49-F238E27FC236}">
                <a16:creationId xmlns:a16="http://schemas.microsoft.com/office/drawing/2014/main" id="{C0DDE513-968F-DA61-0354-83BC8CB55251}"/>
              </a:ext>
            </a:extLst>
          </p:cNvPr>
          <p:cNvPicPr>
            <a:picLocks noChangeAspect="1"/>
          </p:cNvPicPr>
          <p:nvPr userDrawn="1"/>
        </p:nvPicPr>
        <p:blipFill>
          <a:blip r:embed="rId13"/>
          <a:stretch>
            <a:fillRect/>
          </a:stretch>
        </p:blipFill>
        <p:spPr>
          <a:xfrm>
            <a:off x="13797914" y="7490192"/>
            <a:ext cx="919459" cy="495888"/>
          </a:xfrm>
          <a:prstGeom prst="rect">
            <a:avLst/>
          </a:prstGeom>
        </p:spPr>
      </p:pic>
      <p:pic>
        <p:nvPicPr>
          <p:cNvPr id="27" name="Picture 26">
            <a:extLst>
              <a:ext uri="{FF2B5EF4-FFF2-40B4-BE49-F238E27FC236}">
                <a16:creationId xmlns:a16="http://schemas.microsoft.com/office/drawing/2014/main" id="{31F07F85-ACB9-3443-2976-2862470BC81F}"/>
              </a:ext>
            </a:extLst>
          </p:cNvPr>
          <p:cNvPicPr>
            <a:picLocks noChangeAspect="1"/>
          </p:cNvPicPr>
          <p:nvPr userDrawn="1"/>
        </p:nvPicPr>
        <p:blipFill>
          <a:blip r:embed="rId14"/>
          <a:stretch>
            <a:fillRect/>
          </a:stretch>
        </p:blipFill>
        <p:spPr>
          <a:xfrm>
            <a:off x="13033975" y="4012017"/>
            <a:ext cx="1055173" cy="1063417"/>
          </a:xfrm>
          <a:prstGeom prst="rect">
            <a:avLst/>
          </a:prstGeom>
        </p:spPr>
      </p:pic>
      <p:sp>
        <p:nvSpPr>
          <p:cNvPr id="34" name="TextBox 33">
            <a:extLst>
              <a:ext uri="{FF2B5EF4-FFF2-40B4-BE49-F238E27FC236}">
                <a16:creationId xmlns:a16="http://schemas.microsoft.com/office/drawing/2014/main" id="{1FF53DC1-D8CC-16F7-8A1E-8EE05BE9A007}"/>
              </a:ext>
            </a:extLst>
          </p:cNvPr>
          <p:cNvSpPr txBox="1"/>
          <p:nvPr userDrawn="1"/>
        </p:nvSpPr>
        <p:spPr>
          <a:xfrm>
            <a:off x="6560436" y="7298987"/>
            <a:ext cx="2145990" cy="707886"/>
          </a:xfrm>
          <a:prstGeom prst="rect">
            <a:avLst/>
          </a:prstGeom>
          <a:noFill/>
        </p:spPr>
        <p:txBody>
          <a:bodyPr wrap="square">
            <a:spAutoFit/>
          </a:bodyPr>
          <a:lstStyle/>
          <a:p>
            <a:r>
              <a:rPr lang="en-IN" sz="2000" dirty="0">
                <a:solidFill>
                  <a:schemeClr val="bg1">
                    <a:lumMod val="85000"/>
                  </a:schemeClr>
                </a:solidFill>
                <a:effectLst/>
                <a:latin typeface="Futura Next Light" panose="020B0402020204020303" pitchFamily="34" charset="77"/>
              </a:rPr>
              <a:t>India experience studio</a:t>
            </a:r>
          </a:p>
        </p:txBody>
      </p:sp>
    </p:spTree>
    <p:extLst>
      <p:ext uri="{BB962C8B-B14F-4D97-AF65-F5344CB8AC3E}">
        <p14:creationId xmlns:p14="http://schemas.microsoft.com/office/powerpoint/2010/main" val="1620348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8B5409AF-39AF-232F-4C9D-882A53DFE384}"/>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sp>
        <p:nvSpPr>
          <p:cNvPr id="2" name="Title 1"/>
          <p:cNvSpPr>
            <a:spLocks noGrp="1"/>
          </p:cNvSpPr>
          <p:nvPr>
            <p:ph type="title" hasCustomPrompt="1"/>
          </p:nvPr>
        </p:nvSpPr>
        <p:spPr>
          <a:xfrm>
            <a:off x="1047638" y="945224"/>
            <a:ext cx="13143131" cy="1006866"/>
          </a:xfrm>
        </p:spPr>
        <p:txBody>
          <a:bodyPr>
            <a:normAutofit/>
          </a:bodyPr>
          <a:lstStyle>
            <a:lvl1pPr>
              <a:defRPr sz="3600" b="0" i="0" u="sng">
                <a:latin typeface="Futura Next Book" panose="020B0502020204020303" pitchFamily="34" charset="77"/>
              </a:defRPr>
            </a:lvl1pPr>
          </a:lstStyle>
          <a:p>
            <a:r>
              <a:rPr lang="en-GB" dirty="0"/>
              <a:t>course module </a:t>
            </a:r>
            <a:r>
              <a:rPr lang="en-GB" dirty="0" err="1"/>
              <a:t>tite</a:t>
            </a:r>
            <a:endParaRPr lang="en-US" dirty="0"/>
          </a:p>
        </p:txBody>
      </p:sp>
      <p:sp>
        <p:nvSpPr>
          <p:cNvPr id="3" name="Content Placeholder 2"/>
          <p:cNvSpPr>
            <a:spLocks noGrp="1"/>
          </p:cNvSpPr>
          <p:nvPr>
            <p:ph idx="1"/>
          </p:nvPr>
        </p:nvSpPr>
        <p:spPr>
          <a:xfrm>
            <a:off x="1047638" y="2258695"/>
            <a:ext cx="7356623" cy="5110139"/>
          </a:xfrm>
        </p:spPr>
        <p:txBody>
          <a:bodyPr>
            <a:normAutofit/>
          </a:bodyPr>
          <a:lstStyle>
            <a:lvl1pPr>
              <a:defRPr sz="1800" b="0" i="0">
                <a:latin typeface="Futura Next Book" panose="020B0502020204020303" pitchFamily="34" charset="77"/>
              </a:defRPr>
            </a:lvl1pPr>
            <a:lvl2pPr>
              <a:defRPr sz="1600" b="0" i="0">
                <a:latin typeface="Futura Next Book" panose="020B0502020204020303" pitchFamily="34" charset="77"/>
              </a:defRPr>
            </a:lvl2pPr>
            <a:lvl3pPr>
              <a:defRPr sz="14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5"/>
          <p:cNvSpPr>
            <a:spLocks noGrp="1"/>
          </p:cNvSpPr>
          <p:nvPr>
            <p:ph type="sldNum" sz="quarter" idx="12"/>
          </p:nvPr>
        </p:nvSpPr>
        <p:spPr>
          <a:xfrm>
            <a:off x="11460772" y="7888415"/>
            <a:ext cx="3428643" cy="460294"/>
          </a:xfrm>
        </p:spPr>
        <p:txBody>
          <a:bodyPr/>
          <a:lstStyle/>
          <a:p>
            <a:fld id="{51DC41D6-638F-0445-836B-B263E0D58B4B}" type="slidenum">
              <a:rPr lang="en-US" smtClean="0"/>
              <a:t>‹#›</a:t>
            </a:fld>
            <a:endParaRPr lang="en-US" dirty="0"/>
          </a:p>
        </p:txBody>
      </p:sp>
      <p:sp>
        <p:nvSpPr>
          <p:cNvPr id="8" name="Rectangle 7">
            <a:extLst>
              <a:ext uri="{FF2B5EF4-FFF2-40B4-BE49-F238E27FC236}">
                <a16:creationId xmlns:a16="http://schemas.microsoft.com/office/drawing/2014/main" id="{BA7C1BB6-788C-8ED3-FDA3-FCD2349B9F1F}"/>
              </a:ext>
            </a:extLst>
          </p:cNvPr>
          <p:cNvSpPr/>
          <p:nvPr userDrawn="1"/>
        </p:nvSpPr>
        <p:spPr>
          <a:xfrm>
            <a:off x="0" y="0"/>
            <a:ext cx="246580" cy="8570913"/>
          </a:xfrm>
          <a:prstGeom prst="rect">
            <a:avLst/>
          </a:prstGeom>
          <a:solidFill>
            <a:srgbClr val="FFE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6">
            <a:extLst>
              <a:ext uri="{FF2B5EF4-FFF2-40B4-BE49-F238E27FC236}">
                <a16:creationId xmlns:a16="http://schemas.microsoft.com/office/drawing/2014/main" id="{458A2B94-0213-22A2-F75E-776F45D7641B}"/>
              </a:ext>
            </a:extLst>
          </p:cNvPr>
          <p:cNvSpPr>
            <a:spLocks noGrp="1"/>
          </p:cNvSpPr>
          <p:nvPr>
            <p:ph type="body" sz="quarter" idx="13" hasCustomPrompt="1"/>
          </p:nvPr>
        </p:nvSpPr>
        <p:spPr>
          <a:xfrm>
            <a:off x="1047639" y="435591"/>
            <a:ext cx="5743468" cy="288925"/>
          </a:xfrm>
        </p:spPr>
        <p:txBody>
          <a:bodyPr>
            <a:noAutofit/>
          </a:bodyPr>
          <a:lstStyle>
            <a:lvl1pPr marL="0" indent="0">
              <a:buNone/>
              <a:defRPr sz="1800" b="0" i="0">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Course title goes ere</a:t>
            </a:r>
          </a:p>
        </p:txBody>
      </p:sp>
      <p:sp>
        <p:nvSpPr>
          <p:cNvPr id="10" name="Picture Placeholder 9">
            <a:extLst>
              <a:ext uri="{FF2B5EF4-FFF2-40B4-BE49-F238E27FC236}">
                <a16:creationId xmlns:a16="http://schemas.microsoft.com/office/drawing/2014/main" id="{FF16B62E-3195-20B2-7204-E02D51EF869C}"/>
              </a:ext>
            </a:extLst>
          </p:cNvPr>
          <p:cNvSpPr>
            <a:spLocks noGrp="1"/>
          </p:cNvSpPr>
          <p:nvPr>
            <p:ph type="pic" sz="quarter" idx="14"/>
          </p:nvPr>
        </p:nvSpPr>
        <p:spPr>
          <a:xfrm>
            <a:off x="8689757" y="2273536"/>
            <a:ext cx="5774076" cy="5110139"/>
          </a:xfrm>
        </p:spPr>
        <p:txBody>
          <a:bodyPr/>
          <a:lstStyle/>
          <a:p>
            <a:endParaRPr lang="en-US" dirty="0"/>
          </a:p>
        </p:txBody>
      </p:sp>
      <p:sp>
        <p:nvSpPr>
          <p:cNvPr id="4" name="TextBox 3">
            <a:extLst>
              <a:ext uri="{FF2B5EF4-FFF2-40B4-BE49-F238E27FC236}">
                <a16:creationId xmlns:a16="http://schemas.microsoft.com/office/drawing/2014/main" id="{0D11A7A0-D080-5F34-F85D-5EF18B8E20B1}"/>
              </a:ext>
            </a:extLst>
          </p:cNvPr>
          <p:cNvSpPr txBox="1"/>
          <p:nvPr userDrawn="1"/>
        </p:nvSpPr>
        <p:spPr>
          <a:xfrm>
            <a:off x="946634" y="7980062"/>
            <a:ext cx="7621858" cy="276999"/>
          </a:xfrm>
          <a:prstGeom prst="rect">
            <a:avLst/>
          </a:prstGeom>
          <a:noFill/>
        </p:spPr>
        <p:txBody>
          <a:bodyPr wrap="square">
            <a:spAutoFit/>
          </a:bodyPr>
          <a:lstStyle/>
          <a:p>
            <a:pPr algn="l"/>
            <a:r>
              <a:rPr lang="en-IN" sz="1200" b="0" i="0" dirty="0">
                <a:solidFill>
                  <a:schemeClr val="tx1">
                    <a:lumMod val="85000"/>
                    <a:lumOff val="15000"/>
                  </a:schemeClr>
                </a:solidFill>
                <a:latin typeface="Futura Next Light" panose="020B0402020204020303" pitchFamily="34" charset="77"/>
              </a:rPr>
              <a:t>boot camp . India experience studio</a:t>
            </a:r>
          </a:p>
        </p:txBody>
      </p:sp>
    </p:spTree>
    <p:extLst>
      <p:ext uri="{BB962C8B-B14F-4D97-AF65-F5344CB8AC3E}">
        <p14:creationId xmlns:p14="http://schemas.microsoft.com/office/powerpoint/2010/main" val="1900296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8B5409AF-39AF-232F-4C9D-882A53DFE384}"/>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sp>
        <p:nvSpPr>
          <p:cNvPr id="2" name="Title 1"/>
          <p:cNvSpPr>
            <a:spLocks noGrp="1"/>
          </p:cNvSpPr>
          <p:nvPr>
            <p:ph type="title" hasCustomPrompt="1"/>
          </p:nvPr>
        </p:nvSpPr>
        <p:spPr>
          <a:xfrm>
            <a:off x="1047639" y="1744020"/>
            <a:ext cx="5938789" cy="5110139"/>
          </a:xfrm>
        </p:spPr>
        <p:txBody>
          <a:bodyPr anchor="t">
            <a:normAutofit/>
          </a:bodyPr>
          <a:lstStyle>
            <a:lvl1pPr>
              <a:defRPr sz="6000" b="0" i="0" u="sng">
                <a:latin typeface="Futura Next Book" panose="020B0502020204020303" pitchFamily="34" charset="77"/>
              </a:defRPr>
            </a:lvl1pPr>
          </a:lstStyle>
          <a:p>
            <a:r>
              <a:rPr lang="en-GB" dirty="0"/>
              <a:t>at the end of this session:</a:t>
            </a:r>
            <a:endParaRPr lang="en-US" dirty="0"/>
          </a:p>
        </p:txBody>
      </p:sp>
      <p:sp>
        <p:nvSpPr>
          <p:cNvPr id="3" name="Content Placeholder 2"/>
          <p:cNvSpPr>
            <a:spLocks noGrp="1"/>
          </p:cNvSpPr>
          <p:nvPr>
            <p:ph idx="1"/>
          </p:nvPr>
        </p:nvSpPr>
        <p:spPr>
          <a:xfrm>
            <a:off x="7787487" y="1705573"/>
            <a:ext cx="6285545" cy="5110139"/>
          </a:xfrm>
        </p:spPr>
        <p:txBody>
          <a:bodyPr>
            <a:normAutofit/>
          </a:bodyPr>
          <a:lstStyle>
            <a:lvl1pPr>
              <a:defRPr sz="1800" b="0" i="0">
                <a:latin typeface="Futura Next Light" panose="020B0402020204020303" pitchFamily="34" charset="77"/>
              </a:defRPr>
            </a:lvl1pPr>
            <a:lvl2pPr>
              <a:defRPr sz="1600" b="0" i="0">
                <a:latin typeface="Futura Next Light" panose="020B0402020204020303" pitchFamily="34" charset="77"/>
              </a:defRPr>
            </a:lvl2pPr>
            <a:lvl3pPr>
              <a:defRPr sz="1400" b="0" i="0">
                <a:latin typeface="Futura Next Light" panose="020B0402020204020303" pitchFamily="34" charset="77"/>
              </a:defRPr>
            </a:lvl3pPr>
            <a:lvl4pPr>
              <a:defRPr sz="1200" b="0" i="0">
                <a:latin typeface="Futura Next Light" panose="020B0402020204020303" pitchFamily="34" charset="77"/>
              </a:defRPr>
            </a:lvl4pPr>
            <a:lvl5pPr>
              <a:defRPr sz="1200" b="0" i="0">
                <a:latin typeface="Futura Next Light" panose="020B0402020204020303" pitchFamily="34"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5"/>
          <p:cNvSpPr>
            <a:spLocks noGrp="1"/>
          </p:cNvSpPr>
          <p:nvPr>
            <p:ph type="sldNum" sz="quarter" idx="12"/>
          </p:nvPr>
        </p:nvSpPr>
        <p:spPr>
          <a:xfrm>
            <a:off x="11460772" y="7888415"/>
            <a:ext cx="3428643" cy="460294"/>
          </a:xfrm>
        </p:spPr>
        <p:txBody>
          <a:bodyPr/>
          <a:lstStyle/>
          <a:p>
            <a:fld id="{51DC41D6-638F-0445-836B-B263E0D58B4B}" type="slidenum">
              <a:rPr lang="en-US" smtClean="0"/>
              <a:t>‹#›</a:t>
            </a:fld>
            <a:endParaRPr lang="en-US" dirty="0"/>
          </a:p>
        </p:txBody>
      </p:sp>
      <p:sp>
        <p:nvSpPr>
          <p:cNvPr id="8" name="Rectangle 7">
            <a:extLst>
              <a:ext uri="{FF2B5EF4-FFF2-40B4-BE49-F238E27FC236}">
                <a16:creationId xmlns:a16="http://schemas.microsoft.com/office/drawing/2014/main" id="{BA7C1BB6-788C-8ED3-FDA3-FCD2349B9F1F}"/>
              </a:ext>
            </a:extLst>
          </p:cNvPr>
          <p:cNvSpPr/>
          <p:nvPr userDrawn="1"/>
        </p:nvSpPr>
        <p:spPr>
          <a:xfrm>
            <a:off x="0" y="0"/>
            <a:ext cx="246580" cy="8570913"/>
          </a:xfrm>
          <a:prstGeom prst="rect">
            <a:avLst/>
          </a:prstGeom>
          <a:solidFill>
            <a:srgbClr val="FFE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6">
            <a:extLst>
              <a:ext uri="{FF2B5EF4-FFF2-40B4-BE49-F238E27FC236}">
                <a16:creationId xmlns:a16="http://schemas.microsoft.com/office/drawing/2014/main" id="{458A2B94-0213-22A2-F75E-776F45D7641B}"/>
              </a:ext>
            </a:extLst>
          </p:cNvPr>
          <p:cNvSpPr>
            <a:spLocks noGrp="1"/>
          </p:cNvSpPr>
          <p:nvPr>
            <p:ph type="body" sz="quarter" idx="13" hasCustomPrompt="1"/>
          </p:nvPr>
        </p:nvSpPr>
        <p:spPr>
          <a:xfrm>
            <a:off x="1047639" y="435591"/>
            <a:ext cx="5743468" cy="288925"/>
          </a:xfrm>
        </p:spPr>
        <p:txBody>
          <a:bodyPr>
            <a:noAutofit/>
          </a:bodyPr>
          <a:lstStyle>
            <a:lvl1pPr marL="0" indent="0">
              <a:buNone/>
              <a:defRPr sz="1800" b="0" i="0">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Course title goes ere</a:t>
            </a:r>
          </a:p>
        </p:txBody>
      </p:sp>
      <p:sp>
        <p:nvSpPr>
          <p:cNvPr id="11" name="TextBox 10">
            <a:extLst>
              <a:ext uri="{FF2B5EF4-FFF2-40B4-BE49-F238E27FC236}">
                <a16:creationId xmlns:a16="http://schemas.microsoft.com/office/drawing/2014/main" id="{0BA592A5-8BA7-DAC2-01B2-AB97F3A35C87}"/>
              </a:ext>
            </a:extLst>
          </p:cNvPr>
          <p:cNvSpPr txBox="1"/>
          <p:nvPr userDrawn="1"/>
        </p:nvSpPr>
        <p:spPr>
          <a:xfrm>
            <a:off x="946634" y="7980062"/>
            <a:ext cx="7621858" cy="276999"/>
          </a:xfrm>
          <a:prstGeom prst="rect">
            <a:avLst/>
          </a:prstGeom>
          <a:noFill/>
        </p:spPr>
        <p:txBody>
          <a:bodyPr wrap="square">
            <a:spAutoFit/>
          </a:bodyPr>
          <a:lstStyle/>
          <a:p>
            <a:pPr algn="l"/>
            <a:r>
              <a:rPr lang="en-IN" sz="1200" b="0" i="0" dirty="0">
                <a:solidFill>
                  <a:schemeClr val="tx1">
                    <a:lumMod val="85000"/>
                    <a:lumOff val="15000"/>
                  </a:schemeClr>
                </a:solidFill>
                <a:latin typeface="Futura Next Light" panose="020B0402020204020303" pitchFamily="34" charset="77"/>
              </a:rPr>
              <a:t>boot camp . India experience studio</a:t>
            </a:r>
          </a:p>
        </p:txBody>
      </p:sp>
    </p:spTree>
    <p:extLst>
      <p:ext uri="{BB962C8B-B14F-4D97-AF65-F5344CB8AC3E}">
        <p14:creationId xmlns:p14="http://schemas.microsoft.com/office/powerpoint/2010/main" val="21363112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Section Header">
    <p:bg>
      <p:bgPr>
        <a:solidFill>
          <a:srgbClr val="141414"/>
        </a:solidFill>
        <a:effectLst/>
      </p:bgPr>
    </p:bg>
    <p:spTree>
      <p:nvGrpSpPr>
        <p:cNvPr id="1" name=""/>
        <p:cNvGrpSpPr/>
        <p:nvPr/>
      </p:nvGrpSpPr>
      <p:grpSpPr>
        <a:xfrm>
          <a:off x="0" y="0"/>
          <a:ext cx="0" cy="0"/>
          <a:chOff x="0" y="0"/>
          <a:chExt cx="0" cy="0"/>
        </a:xfrm>
      </p:grpSpPr>
      <p:pic>
        <p:nvPicPr>
          <p:cNvPr id="28" name="Picture 27" descr="Background pattern&#10;&#10;Description automatically generated">
            <a:extLst>
              <a:ext uri="{FF2B5EF4-FFF2-40B4-BE49-F238E27FC236}">
                <a16:creationId xmlns:a16="http://schemas.microsoft.com/office/drawing/2014/main" id="{7DED48A8-5056-EC7C-7845-453B4AF44BBA}"/>
              </a:ext>
            </a:extLst>
          </p:cNvPr>
          <p:cNvPicPr>
            <a:picLocks noChangeAspect="1"/>
          </p:cNvPicPr>
          <p:nvPr userDrawn="1"/>
        </p:nvPicPr>
        <p:blipFill>
          <a:blip r:embed="rId2">
            <a:alphaModFix amt="11000"/>
          </a:blip>
          <a:stretch>
            <a:fillRect/>
          </a:stretch>
        </p:blipFill>
        <p:spPr>
          <a:xfrm>
            <a:off x="4076" y="0"/>
            <a:ext cx="15238413" cy="8563736"/>
          </a:xfrm>
          <a:prstGeom prst="rect">
            <a:avLst/>
          </a:prstGeom>
        </p:spPr>
      </p:pic>
    </p:spTree>
    <p:extLst>
      <p:ext uri="{BB962C8B-B14F-4D97-AF65-F5344CB8AC3E}">
        <p14:creationId xmlns:p14="http://schemas.microsoft.com/office/powerpoint/2010/main" val="4026318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rand Mark — Positiv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3275EB-D295-B044-B04D-B9E2FCE2B31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5238413" cy="8570913"/>
          </a:xfrm>
          <a:prstGeom prst="rect">
            <a:avLst/>
          </a:prstGeom>
        </p:spPr>
      </p:pic>
      <p:sp>
        <p:nvSpPr>
          <p:cNvPr id="3" name="Slide Number Placeholder 3">
            <a:extLst>
              <a:ext uri="{FF2B5EF4-FFF2-40B4-BE49-F238E27FC236}">
                <a16:creationId xmlns:a16="http://schemas.microsoft.com/office/drawing/2014/main" id="{C36A435C-E2C2-7A40-AAAA-64A88307FDFA}"/>
              </a:ext>
            </a:extLst>
          </p:cNvPr>
          <p:cNvSpPr>
            <a:spLocks noGrp="1"/>
          </p:cNvSpPr>
          <p:nvPr>
            <p:ph type="sldNum" sz="quarter" idx="4"/>
          </p:nvPr>
        </p:nvSpPr>
        <p:spPr>
          <a:xfrm>
            <a:off x="14034579" y="7885241"/>
            <a:ext cx="342864" cy="115395"/>
          </a:xfrm>
          <a:prstGeom prst="rect">
            <a:avLst/>
          </a:prstGeom>
        </p:spPr>
        <p:txBody>
          <a:bodyPr vert="horz" lIns="0" tIns="0" rIns="0" bIns="0" rtlCol="0" anchor="ctr">
            <a:noAutofit/>
          </a:bodyPr>
          <a:lstStyle>
            <a:lvl1pPr algn="r">
              <a:defRPr sz="750" b="0" i="0">
                <a:solidFill>
                  <a:schemeClr val="bg1"/>
                </a:solidFill>
                <a:latin typeface="FuturaNext-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688825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141414"/>
        </a:solidFill>
        <a:effectLst/>
      </p:bgPr>
    </p:bg>
    <p:spTree>
      <p:nvGrpSpPr>
        <p:cNvPr id="1" name=""/>
        <p:cNvGrpSpPr/>
        <p:nvPr/>
      </p:nvGrpSpPr>
      <p:grpSpPr>
        <a:xfrm>
          <a:off x="0" y="0"/>
          <a:ext cx="0" cy="0"/>
          <a:chOff x="0" y="0"/>
          <a:chExt cx="0" cy="0"/>
        </a:xfrm>
      </p:grpSpPr>
      <p:pic>
        <p:nvPicPr>
          <p:cNvPr id="28" name="Picture 27" descr="Background pattern&#10;&#10;Description automatically generated">
            <a:extLst>
              <a:ext uri="{FF2B5EF4-FFF2-40B4-BE49-F238E27FC236}">
                <a16:creationId xmlns:a16="http://schemas.microsoft.com/office/drawing/2014/main" id="{7DED48A8-5056-EC7C-7845-453B4AF44BBA}"/>
              </a:ext>
            </a:extLst>
          </p:cNvPr>
          <p:cNvPicPr>
            <a:picLocks noChangeAspect="1"/>
          </p:cNvPicPr>
          <p:nvPr userDrawn="1"/>
        </p:nvPicPr>
        <p:blipFill>
          <a:blip r:embed="rId2">
            <a:alphaModFix amt="11000"/>
          </a:blip>
          <a:stretch>
            <a:fillRect/>
          </a:stretch>
        </p:blipFill>
        <p:spPr>
          <a:xfrm>
            <a:off x="4076" y="0"/>
            <a:ext cx="15238413" cy="8563736"/>
          </a:xfrm>
          <a:prstGeom prst="rect">
            <a:avLst/>
          </a:prstGeom>
        </p:spPr>
      </p:pic>
      <p:pic>
        <p:nvPicPr>
          <p:cNvPr id="14" name="Picture 13">
            <a:extLst>
              <a:ext uri="{FF2B5EF4-FFF2-40B4-BE49-F238E27FC236}">
                <a16:creationId xmlns:a16="http://schemas.microsoft.com/office/drawing/2014/main" id="{1A43FCC6-9524-B6C6-CAF2-866B15D59047}"/>
              </a:ext>
            </a:extLst>
          </p:cNvPr>
          <p:cNvPicPr>
            <a:picLocks noChangeAspect="1"/>
          </p:cNvPicPr>
          <p:nvPr userDrawn="1"/>
        </p:nvPicPr>
        <p:blipFill>
          <a:blip r:embed="rId3"/>
          <a:stretch>
            <a:fillRect/>
          </a:stretch>
        </p:blipFill>
        <p:spPr>
          <a:xfrm>
            <a:off x="5710189" y="5777345"/>
            <a:ext cx="3251568" cy="2340000"/>
          </a:xfrm>
          <a:prstGeom prst="rect">
            <a:avLst/>
          </a:prstGeom>
        </p:spPr>
      </p:pic>
      <p:sp>
        <p:nvSpPr>
          <p:cNvPr id="15" name="Rounded Rectangle 14">
            <a:extLst>
              <a:ext uri="{FF2B5EF4-FFF2-40B4-BE49-F238E27FC236}">
                <a16:creationId xmlns:a16="http://schemas.microsoft.com/office/drawing/2014/main" id="{5C4CED9B-1F91-4D21-B2E2-DB1A2E7EC235}"/>
              </a:ext>
            </a:extLst>
          </p:cNvPr>
          <p:cNvSpPr/>
          <p:nvPr userDrawn="1"/>
        </p:nvSpPr>
        <p:spPr>
          <a:xfrm>
            <a:off x="1008280" y="1048214"/>
            <a:ext cx="1656861" cy="446049"/>
          </a:xfrm>
          <a:prstGeom prst="roundRect">
            <a:avLst>
              <a:gd name="adj" fmla="val 50000"/>
            </a:avLst>
          </a:prstGeom>
          <a:solidFill>
            <a:srgbClr val="FF7B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9132A485-BA22-6580-4159-1FB84844580C}"/>
              </a:ext>
            </a:extLst>
          </p:cNvPr>
          <p:cNvSpPr txBox="1"/>
          <p:nvPr userDrawn="1"/>
        </p:nvSpPr>
        <p:spPr>
          <a:xfrm>
            <a:off x="1181944" y="1101961"/>
            <a:ext cx="1309531" cy="307777"/>
          </a:xfrm>
          <a:prstGeom prst="rect">
            <a:avLst/>
          </a:prstGeom>
          <a:noFill/>
        </p:spPr>
        <p:txBody>
          <a:bodyPr wrap="square">
            <a:spAutoFit/>
          </a:bodyPr>
          <a:lstStyle/>
          <a:p>
            <a:pPr algn="ctr"/>
            <a:r>
              <a:rPr lang="en-IN" sz="1400" b="0" i="0" dirty="0">
                <a:solidFill>
                  <a:srgbClr val="000000"/>
                </a:solidFill>
                <a:effectLst/>
                <a:latin typeface="Futura Next Book" panose="020B0502020204020303" pitchFamily="34" charset="77"/>
              </a:rPr>
              <a:t>visual design</a:t>
            </a:r>
          </a:p>
        </p:txBody>
      </p:sp>
      <p:sp>
        <p:nvSpPr>
          <p:cNvPr id="26" name="Title 1">
            <a:extLst>
              <a:ext uri="{FF2B5EF4-FFF2-40B4-BE49-F238E27FC236}">
                <a16:creationId xmlns:a16="http://schemas.microsoft.com/office/drawing/2014/main" id="{2FDA11D7-C462-71DC-F24F-8958EFC8FD26}"/>
              </a:ext>
            </a:extLst>
          </p:cNvPr>
          <p:cNvSpPr>
            <a:spLocks noGrp="1"/>
          </p:cNvSpPr>
          <p:nvPr>
            <p:ph type="title" hasCustomPrompt="1"/>
          </p:nvPr>
        </p:nvSpPr>
        <p:spPr>
          <a:xfrm>
            <a:off x="1047641" y="2100978"/>
            <a:ext cx="8209375" cy="3728497"/>
          </a:xfrm>
        </p:spPr>
        <p:txBody>
          <a:bodyPr anchor="t">
            <a:normAutofit/>
          </a:bodyPr>
          <a:lstStyle>
            <a:lvl1pPr>
              <a:defRPr sz="8000" b="0" i="0" u="sng">
                <a:solidFill>
                  <a:schemeClr val="bg1"/>
                </a:solidFill>
                <a:latin typeface="Futura Next Book" panose="020B0502020204020303" pitchFamily="34" charset="77"/>
              </a:defRPr>
            </a:lvl1pPr>
          </a:lstStyle>
          <a:p>
            <a:r>
              <a:rPr lang="en-GB" dirty="0"/>
              <a:t>click to edit master title style</a:t>
            </a:r>
            <a:endParaRPr lang="en-US" dirty="0"/>
          </a:p>
        </p:txBody>
      </p:sp>
      <p:sp>
        <p:nvSpPr>
          <p:cNvPr id="31" name="TextBox 30">
            <a:extLst>
              <a:ext uri="{FF2B5EF4-FFF2-40B4-BE49-F238E27FC236}">
                <a16:creationId xmlns:a16="http://schemas.microsoft.com/office/drawing/2014/main" id="{0AA5909F-BA12-6D1E-0FEB-AAE24C849621}"/>
              </a:ext>
            </a:extLst>
          </p:cNvPr>
          <p:cNvSpPr txBox="1"/>
          <p:nvPr userDrawn="1"/>
        </p:nvSpPr>
        <p:spPr>
          <a:xfrm>
            <a:off x="1008280" y="7915939"/>
            <a:ext cx="7621858" cy="276999"/>
          </a:xfrm>
          <a:prstGeom prst="rect">
            <a:avLst/>
          </a:prstGeom>
          <a:noFill/>
        </p:spPr>
        <p:txBody>
          <a:bodyPr wrap="square">
            <a:spAutoFit/>
          </a:bodyPr>
          <a:lstStyle/>
          <a:p>
            <a:pPr algn="l"/>
            <a:r>
              <a:rPr lang="en-IN" sz="1200" b="0" i="0" dirty="0">
                <a:solidFill>
                  <a:schemeClr val="bg1">
                    <a:lumMod val="85000"/>
                  </a:schemeClr>
                </a:solidFill>
                <a:latin typeface="Futura Next Light" panose="020B0402020204020303" pitchFamily="34" charset="77"/>
              </a:rPr>
              <a:t>boot camp . India experience studio</a:t>
            </a:r>
          </a:p>
        </p:txBody>
      </p:sp>
      <p:sp>
        <p:nvSpPr>
          <p:cNvPr id="38" name="Text Placeholder 16">
            <a:extLst>
              <a:ext uri="{FF2B5EF4-FFF2-40B4-BE49-F238E27FC236}">
                <a16:creationId xmlns:a16="http://schemas.microsoft.com/office/drawing/2014/main" id="{56B24CC2-7F33-25A1-68D1-A39205273653}"/>
              </a:ext>
            </a:extLst>
          </p:cNvPr>
          <p:cNvSpPr>
            <a:spLocks noGrp="1"/>
          </p:cNvSpPr>
          <p:nvPr>
            <p:ph type="body" sz="quarter" idx="14" hasCustomPrompt="1"/>
          </p:nvPr>
        </p:nvSpPr>
        <p:spPr>
          <a:xfrm>
            <a:off x="1047641" y="6071672"/>
            <a:ext cx="5743468" cy="288925"/>
          </a:xfrm>
        </p:spPr>
        <p:txBody>
          <a:bodyPr>
            <a:noAutofit/>
          </a:bodyPr>
          <a:lstStyle>
            <a:lvl1pPr marL="0" indent="0">
              <a:buNone/>
              <a:defRPr sz="1600" b="0" i="0">
                <a:solidFill>
                  <a:schemeClr val="bg1">
                    <a:lumMod val="75000"/>
                  </a:schemeClr>
                </a:solidFill>
                <a:latin typeface="Futura Next Light" panose="020B04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duration : 45 mins</a:t>
            </a:r>
          </a:p>
        </p:txBody>
      </p:sp>
      <p:sp>
        <p:nvSpPr>
          <p:cNvPr id="39" name="Text Placeholder 16">
            <a:extLst>
              <a:ext uri="{FF2B5EF4-FFF2-40B4-BE49-F238E27FC236}">
                <a16:creationId xmlns:a16="http://schemas.microsoft.com/office/drawing/2014/main" id="{2F2CCE47-1376-2799-7C2B-8779C82E64FD}"/>
              </a:ext>
            </a:extLst>
          </p:cNvPr>
          <p:cNvSpPr>
            <a:spLocks noGrp="1"/>
          </p:cNvSpPr>
          <p:nvPr>
            <p:ph type="body" sz="quarter" idx="15" hasCustomPrompt="1"/>
          </p:nvPr>
        </p:nvSpPr>
        <p:spPr>
          <a:xfrm>
            <a:off x="1047641" y="6436190"/>
            <a:ext cx="5743468" cy="276999"/>
          </a:xfrm>
        </p:spPr>
        <p:txBody>
          <a:bodyPr>
            <a:noAutofit/>
          </a:bodyPr>
          <a:lstStyle>
            <a:lvl1pPr marL="0" indent="0">
              <a:buNone/>
              <a:defRPr sz="1600" b="0" i="0">
                <a:solidFill>
                  <a:schemeClr val="bg1">
                    <a:lumMod val="75000"/>
                  </a:schemeClr>
                </a:solidFill>
                <a:latin typeface="Futura Next Light" panose="020B04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session by: Chetan </a:t>
            </a:r>
            <a:r>
              <a:rPr lang="en-GB" dirty="0" err="1"/>
              <a:t>syal</a:t>
            </a:r>
            <a:r>
              <a:rPr lang="en-GB" dirty="0"/>
              <a:t>, Dhiraj more</a:t>
            </a:r>
          </a:p>
        </p:txBody>
      </p:sp>
    </p:spTree>
    <p:extLst>
      <p:ext uri="{BB962C8B-B14F-4D97-AF65-F5344CB8AC3E}">
        <p14:creationId xmlns:p14="http://schemas.microsoft.com/office/powerpoint/2010/main" val="2366520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4" name="Picture 13" descr="Background pattern&#10;&#10;Description automatically generated">
            <a:extLst>
              <a:ext uri="{FF2B5EF4-FFF2-40B4-BE49-F238E27FC236}">
                <a16:creationId xmlns:a16="http://schemas.microsoft.com/office/drawing/2014/main" id="{F73CDE49-CA03-5E9C-CC2E-9EB6E6FC0039}"/>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pic>
        <p:nvPicPr>
          <p:cNvPr id="11" name="Picture 10" descr="Background pattern&#10;&#10;Description automatically generated">
            <a:extLst>
              <a:ext uri="{FF2B5EF4-FFF2-40B4-BE49-F238E27FC236}">
                <a16:creationId xmlns:a16="http://schemas.microsoft.com/office/drawing/2014/main" id="{0A5F7465-88CD-0202-E515-B3DC28B66F15}"/>
              </a:ext>
            </a:extLst>
          </p:cNvPr>
          <p:cNvPicPr>
            <a:picLocks noChangeAspect="1"/>
          </p:cNvPicPr>
          <p:nvPr userDrawn="1"/>
        </p:nvPicPr>
        <p:blipFill>
          <a:blip r:embed="rId2">
            <a:alphaModFix amt="6000"/>
          </a:blip>
          <a:stretch>
            <a:fillRect/>
          </a:stretch>
        </p:blipFill>
        <p:spPr>
          <a:xfrm>
            <a:off x="-1" y="7177"/>
            <a:ext cx="15238413" cy="8563736"/>
          </a:xfrm>
          <a:prstGeom prst="rect">
            <a:avLst/>
          </a:prstGeom>
        </p:spPr>
      </p:pic>
      <p:sp>
        <p:nvSpPr>
          <p:cNvPr id="2" name="Title 1"/>
          <p:cNvSpPr>
            <a:spLocks noGrp="1"/>
          </p:cNvSpPr>
          <p:nvPr>
            <p:ph type="title" hasCustomPrompt="1"/>
          </p:nvPr>
        </p:nvSpPr>
        <p:spPr>
          <a:xfrm>
            <a:off x="1047641" y="1047964"/>
            <a:ext cx="13266422" cy="1065005"/>
          </a:xfrm>
        </p:spPr>
        <p:txBody>
          <a:bodyPr anchor="t">
            <a:normAutofit/>
          </a:bodyPr>
          <a:lstStyle>
            <a:lvl1pPr>
              <a:defRPr sz="3200" b="0" i="0" u="sng">
                <a:latin typeface="Futura Next Book" panose="020B0502020204020303" pitchFamily="34" charset="77"/>
              </a:defRPr>
            </a:lvl1pPr>
          </a:lstStyle>
          <a:p>
            <a:r>
              <a:rPr lang="en-GB" dirty="0"/>
              <a:t>click to edit master title style</a:t>
            </a:r>
            <a:endParaRPr lang="en-US" dirty="0"/>
          </a:p>
        </p:txBody>
      </p:sp>
      <p:sp>
        <p:nvSpPr>
          <p:cNvPr id="3" name="Content Placeholder 2"/>
          <p:cNvSpPr>
            <a:spLocks noGrp="1"/>
          </p:cNvSpPr>
          <p:nvPr>
            <p:ph sz="half" idx="1"/>
          </p:nvPr>
        </p:nvSpPr>
        <p:spPr>
          <a:xfrm>
            <a:off x="1047641" y="2281609"/>
            <a:ext cx="6476326" cy="5438166"/>
          </a:xfrm>
        </p:spPr>
        <p:txBody>
          <a:bodyPr>
            <a:normAutofit/>
          </a:bodyPr>
          <a:lstStyle>
            <a:lvl1pPr>
              <a:defRPr sz="1600" b="0" i="0">
                <a:latin typeface="Futura Next Book" panose="020B0502020204020303" pitchFamily="34" charset="77"/>
              </a:defRPr>
            </a:lvl1pPr>
            <a:lvl2pPr>
              <a:defRPr sz="1400" b="0" i="0">
                <a:latin typeface="Futura Next Book" panose="020B0502020204020303" pitchFamily="34" charset="77"/>
              </a:defRPr>
            </a:lvl2pPr>
            <a:lvl3pPr>
              <a:defRPr sz="12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7" name="Slide Number Placeholder 6"/>
          <p:cNvSpPr>
            <a:spLocks noGrp="1"/>
          </p:cNvSpPr>
          <p:nvPr>
            <p:ph type="sldNum" sz="quarter" idx="12"/>
          </p:nvPr>
        </p:nvSpPr>
        <p:spPr>
          <a:xfrm>
            <a:off x="11471045" y="7886430"/>
            <a:ext cx="3428643" cy="456322"/>
          </a:xfrm>
        </p:spPr>
        <p:txBody>
          <a:bodyPr/>
          <a:lstStyle>
            <a:lvl1pPr>
              <a:defRPr sz="1200" b="0" i="0">
                <a:solidFill>
                  <a:schemeClr val="tx1">
                    <a:lumMod val="85000"/>
                    <a:lumOff val="15000"/>
                  </a:schemeClr>
                </a:solidFill>
                <a:latin typeface="Futura Next Light" panose="020B0402020204020303" pitchFamily="34" charset="77"/>
              </a:defRPr>
            </a:lvl1pPr>
          </a:lstStyle>
          <a:p>
            <a:fld id="{51DC41D6-638F-0445-836B-B263E0D58B4B}" type="slidenum">
              <a:rPr lang="en-US" smtClean="0"/>
              <a:pPr/>
              <a:t>‹#›</a:t>
            </a:fld>
            <a:endParaRPr lang="en-US" dirty="0"/>
          </a:p>
        </p:txBody>
      </p:sp>
      <p:sp>
        <p:nvSpPr>
          <p:cNvPr id="8" name="Rectangle 7">
            <a:extLst>
              <a:ext uri="{FF2B5EF4-FFF2-40B4-BE49-F238E27FC236}">
                <a16:creationId xmlns:a16="http://schemas.microsoft.com/office/drawing/2014/main" id="{11533707-37B2-CB5C-C219-B928A1723660}"/>
              </a:ext>
            </a:extLst>
          </p:cNvPr>
          <p:cNvSpPr/>
          <p:nvPr userDrawn="1"/>
        </p:nvSpPr>
        <p:spPr>
          <a:xfrm>
            <a:off x="0" y="0"/>
            <a:ext cx="246580" cy="8570913"/>
          </a:xfrm>
          <a:prstGeom prst="rect">
            <a:avLst/>
          </a:prstGeom>
          <a:solidFill>
            <a:srgbClr val="FF7B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2">
            <a:extLst>
              <a:ext uri="{FF2B5EF4-FFF2-40B4-BE49-F238E27FC236}">
                <a16:creationId xmlns:a16="http://schemas.microsoft.com/office/drawing/2014/main" id="{140E5AFE-8E1A-524D-399D-CBDF31DAFD7A}"/>
              </a:ext>
            </a:extLst>
          </p:cNvPr>
          <p:cNvSpPr>
            <a:spLocks noGrp="1"/>
          </p:cNvSpPr>
          <p:nvPr>
            <p:ph sz="half" idx="13"/>
          </p:nvPr>
        </p:nvSpPr>
        <p:spPr>
          <a:xfrm>
            <a:off x="7837737" y="2281609"/>
            <a:ext cx="6476326" cy="5438166"/>
          </a:xfrm>
        </p:spPr>
        <p:txBody>
          <a:bodyPr>
            <a:normAutofit/>
          </a:bodyPr>
          <a:lstStyle>
            <a:lvl1pPr>
              <a:defRPr sz="1600" b="0" i="0">
                <a:latin typeface="Futura Next Book" panose="020B0502020204020303" pitchFamily="34" charset="77"/>
              </a:defRPr>
            </a:lvl1pPr>
            <a:lvl2pPr>
              <a:defRPr sz="1400" b="0" i="0">
                <a:latin typeface="Futura Next Book" panose="020B0502020204020303" pitchFamily="34" charset="77"/>
              </a:defRPr>
            </a:lvl2pPr>
            <a:lvl3pPr>
              <a:defRPr sz="12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5" name="Text Placeholder 16">
            <a:extLst>
              <a:ext uri="{FF2B5EF4-FFF2-40B4-BE49-F238E27FC236}">
                <a16:creationId xmlns:a16="http://schemas.microsoft.com/office/drawing/2014/main" id="{D03368E4-5E28-5A54-61CB-863B7ABC5515}"/>
              </a:ext>
            </a:extLst>
          </p:cNvPr>
          <p:cNvSpPr>
            <a:spLocks noGrp="1"/>
          </p:cNvSpPr>
          <p:nvPr>
            <p:ph type="body" sz="quarter" idx="14" hasCustomPrompt="1"/>
          </p:nvPr>
        </p:nvSpPr>
        <p:spPr>
          <a:xfrm>
            <a:off x="1047639" y="435591"/>
            <a:ext cx="5743468" cy="288925"/>
          </a:xfrm>
        </p:spPr>
        <p:txBody>
          <a:bodyPr>
            <a:noAutofit/>
          </a:bodyPr>
          <a:lstStyle>
            <a:lvl1pPr marL="0" indent="0">
              <a:buNone/>
              <a:defRPr sz="1800" b="0" i="0">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course title goes ere</a:t>
            </a:r>
          </a:p>
        </p:txBody>
      </p:sp>
    </p:spTree>
    <p:extLst>
      <p:ext uri="{BB962C8B-B14F-4D97-AF65-F5344CB8AC3E}">
        <p14:creationId xmlns:p14="http://schemas.microsoft.com/office/powerpoint/2010/main" val="4100995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8B5409AF-39AF-232F-4C9D-882A53DFE384}"/>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sp>
        <p:nvSpPr>
          <p:cNvPr id="2" name="Title 1"/>
          <p:cNvSpPr>
            <a:spLocks noGrp="1"/>
          </p:cNvSpPr>
          <p:nvPr>
            <p:ph type="title" hasCustomPrompt="1"/>
          </p:nvPr>
        </p:nvSpPr>
        <p:spPr>
          <a:xfrm>
            <a:off x="1047638" y="945224"/>
            <a:ext cx="13143131" cy="1006866"/>
          </a:xfrm>
        </p:spPr>
        <p:txBody>
          <a:bodyPr>
            <a:normAutofit/>
          </a:bodyPr>
          <a:lstStyle>
            <a:lvl1pPr>
              <a:defRPr sz="3600" b="0" i="0" u="sng">
                <a:latin typeface="Futura Next Book" panose="020B0502020204020303" pitchFamily="34" charset="77"/>
              </a:defRPr>
            </a:lvl1pPr>
          </a:lstStyle>
          <a:p>
            <a:r>
              <a:rPr lang="en-GB" dirty="0"/>
              <a:t>course module </a:t>
            </a:r>
            <a:r>
              <a:rPr lang="en-GB" dirty="0" err="1"/>
              <a:t>tite</a:t>
            </a:r>
            <a:endParaRPr lang="en-US" dirty="0"/>
          </a:p>
        </p:txBody>
      </p:sp>
      <p:sp>
        <p:nvSpPr>
          <p:cNvPr id="3" name="Content Placeholder 2"/>
          <p:cNvSpPr>
            <a:spLocks noGrp="1"/>
          </p:cNvSpPr>
          <p:nvPr>
            <p:ph idx="1"/>
          </p:nvPr>
        </p:nvSpPr>
        <p:spPr>
          <a:xfrm>
            <a:off x="1047638" y="2095929"/>
            <a:ext cx="13143131" cy="5272906"/>
          </a:xfrm>
        </p:spPr>
        <p:txBody>
          <a:bodyPr>
            <a:normAutofit/>
          </a:bodyPr>
          <a:lstStyle>
            <a:lvl1pPr>
              <a:defRPr sz="1800" b="0" i="0">
                <a:latin typeface="Futura Next Book" panose="020B0502020204020303" pitchFamily="34" charset="77"/>
              </a:defRPr>
            </a:lvl1pPr>
            <a:lvl2pPr>
              <a:defRPr sz="1600" b="0" i="0">
                <a:latin typeface="Futura Next Book" panose="020B0502020204020303" pitchFamily="34" charset="77"/>
              </a:defRPr>
            </a:lvl2pPr>
            <a:lvl3pPr>
              <a:defRPr sz="14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5"/>
          <p:cNvSpPr>
            <a:spLocks noGrp="1"/>
          </p:cNvSpPr>
          <p:nvPr>
            <p:ph type="sldNum" sz="quarter" idx="12"/>
          </p:nvPr>
        </p:nvSpPr>
        <p:spPr>
          <a:xfrm>
            <a:off x="11460772" y="7888415"/>
            <a:ext cx="3428643" cy="460294"/>
          </a:xfrm>
        </p:spPr>
        <p:txBody>
          <a:bodyPr/>
          <a:lstStyle/>
          <a:p>
            <a:fld id="{51DC41D6-638F-0445-836B-B263E0D58B4B}" type="slidenum">
              <a:rPr lang="en-US" smtClean="0"/>
              <a:t>‹#›</a:t>
            </a:fld>
            <a:endParaRPr lang="en-US" dirty="0"/>
          </a:p>
        </p:txBody>
      </p:sp>
      <p:sp>
        <p:nvSpPr>
          <p:cNvPr id="8" name="Rectangle 7">
            <a:extLst>
              <a:ext uri="{FF2B5EF4-FFF2-40B4-BE49-F238E27FC236}">
                <a16:creationId xmlns:a16="http://schemas.microsoft.com/office/drawing/2014/main" id="{BA7C1BB6-788C-8ED3-FDA3-FCD2349B9F1F}"/>
              </a:ext>
            </a:extLst>
          </p:cNvPr>
          <p:cNvSpPr/>
          <p:nvPr userDrawn="1"/>
        </p:nvSpPr>
        <p:spPr>
          <a:xfrm>
            <a:off x="0" y="0"/>
            <a:ext cx="246580" cy="8570913"/>
          </a:xfrm>
          <a:prstGeom prst="rect">
            <a:avLst/>
          </a:prstGeom>
          <a:solidFill>
            <a:srgbClr val="FF7B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6">
            <a:extLst>
              <a:ext uri="{FF2B5EF4-FFF2-40B4-BE49-F238E27FC236}">
                <a16:creationId xmlns:a16="http://schemas.microsoft.com/office/drawing/2014/main" id="{458A2B94-0213-22A2-F75E-776F45D7641B}"/>
              </a:ext>
            </a:extLst>
          </p:cNvPr>
          <p:cNvSpPr>
            <a:spLocks noGrp="1"/>
          </p:cNvSpPr>
          <p:nvPr>
            <p:ph type="body" sz="quarter" idx="13" hasCustomPrompt="1"/>
          </p:nvPr>
        </p:nvSpPr>
        <p:spPr>
          <a:xfrm>
            <a:off x="1047639" y="435591"/>
            <a:ext cx="5743468" cy="288925"/>
          </a:xfrm>
        </p:spPr>
        <p:txBody>
          <a:bodyPr>
            <a:noAutofit/>
          </a:bodyPr>
          <a:lstStyle>
            <a:lvl1pPr marL="0" indent="0">
              <a:buNone/>
              <a:defRPr sz="1800" b="0" i="0">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course title goes ere</a:t>
            </a:r>
          </a:p>
        </p:txBody>
      </p:sp>
      <p:sp>
        <p:nvSpPr>
          <p:cNvPr id="20" name="TextBox 19">
            <a:extLst>
              <a:ext uri="{FF2B5EF4-FFF2-40B4-BE49-F238E27FC236}">
                <a16:creationId xmlns:a16="http://schemas.microsoft.com/office/drawing/2014/main" id="{5FEC45EC-1914-4F42-86BB-68892BEC7F3F}"/>
              </a:ext>
            </a:extLst>
          </p:cNvPr>
          <p:cNvSpPr txBox="1"/>
          <p:nvPr userDrawn="1"/>
        </p:nvSpPr>
        <p:spPr>
          <a:xfrm>
            <a:off x="946634" y="7980062"/>
            <a:ext cx="7621858" cy="276999"/>
          </a:xfrm>
          <a:prstGeom prst="rect">
            <a:avLst/>
          </a:prstGeom>
          <a:noFill/>
        </p:spPr>
        <p:txBody>
          <a:bodyPr wrap="square">
            <a:spAutoFit/>
          </a:bodyPr>
          <a:lstStyle/>
          <a:p>
            <a:pPr algn="l"/>
            <a:r>
              <a:rPr lang="en-IN" sz="1200" b="0" i="0" dirty="0">
                <a:solidFill>
                  <a:schemeClr val="tx1">
                    <a:lumMod val="85000"/>
                    <a:lumOff val="15000"/>
                  </a:schemeClr>
                </a:solidFill>
                <a:latin typeface="Futura Next Light" panose="020B0402020204020303" pitchFamily="34" charset="77"/>
              </a:rPr>
              <a:t>boot camp . India experience studio</a:t>
            </a:r>
          </a:p>
        </p:txBody>
      </p:sp>
    </p:spTree>
    <p:extLst>
      <p:ext uri="{BB962C8B-B14F-4D97-AF65-F5344CB8AC3E}">
        <p14:creationId xmlns:p14="http://schemas.microsoft.com/office/powerpoint/2010/main" val="1613709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8B5409AF-39AF-232F-4C9D-882A53DFE384}"/>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sp>
        <p:nvSpPr>
          <p:cNvPr id="2" name="Title 1"/>
          <p:cNvSpPr>
            <a:spLocks noGrp="1"/>
          </p:cNvSpPr>
          <p:nvPr>
            <p:ph type="title" hasCustomPrompt="1"/>
          </p:nvPr>
        </p:nvSpPr>
        <p:spPr>
          <a:xfrm>
            <a:off x="1047638" y="945224"/>
            <a:ext cx="13143131" cy="1006866"/>
          </a:xfrm>
        </p:spPr>
        <p:txBody>
          <a:bodyPr>
            <a:normAutofit/>
          </a:bodyPr>
          <a:lstStyle>
            <a:lvl1pPr>
              <a:defRPr sz="3600" b="0" i="0" u="sng">
                <a:latin typeface="Futura Next Book" panose="020B0502020204020303" pitchFamily="34" charset="77"/>
              </a:defRPr>
            </a:lvl1pPr>
          </a:lstStyle>
          <a:p>
            <a:r>
              <a:rPr lang="en-GB" dirty="0"/>
              <a:t>course module </a:t>
            </a:r>
            <a:r>
              <a:rPr lang="en-GB" dirty="0" err="1"/>
              <a:t>tite</a:t>
            </a:r>
            <a:endParaRPr lang="en-US" dirty="0"/>
          </a:p>
        </p:txBody>
      </p:sp>
      <p:sp>
        <p:nvSpPr>
          <p:cNvPr id="3" name="Content Placeholder 2"/>
          <p:cNvSpPr>
            <a:spLocks noGrp="1"/>
          </p:cNvSpPr>
          <p:nvPr>
            <p:ph idx="1"/>
          </p:nvPr>
        </p:nvSpPr>
        <p:spPr>
          <a:xfrm>
            <a:off x="1047638" y="2258695"/>
            <a:ext cx="7356623" cy="5110139"/>
          </a:xfrm>
        </p:spPr>
        <p:txBody>
          <a:bodyPr>
            <a:normAutofit/>
          </a:bodyPr>
          <a:lstStyle>
            <a:lvl1pPr>
              <a:defRPr sz="1800" b="0" i="0">
                <a:latin typeface="Futura Next Book" panose="020B0502020204020303" pitchFamily="34" charset="77"/>
              </a:defRPr>
            </a:lvl1pPr>
            <a:lvl2pPr>
              <a:defRPr sz="1600" b="0" i="0">
                <a:latin typeface="Futura Next Book" panose="020B0502020204020303" pitchFamily="34" charset="77"/>
              </a:defRPr>
            </a:lvl2pPr>
            <a:lvl3pPr>
              <a:defRPr sz="14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5"/>
          <p:cNvSpPr>
            <a:spLocks noGrp="1"/>
          </p:cNvSpPr>
          <p:nvPr>
            <p:ph type="sldNum" sz="quarter" idx="12"/>
          </p:nvPr>
        </p:nvSpPr>
        <p:spPr>
          <a:xfrm>
            <a:off x="11460772" y="7888415"/>
            <a:ext cx="3428643" cy="460294"/>
          </a:xfrm>
        </p:spPr>
        <p:txBody>
          <a:bodyPr/>
          <a:lstStyle/>
          <a:p>
            <a:fld id="{51DC41D6-638F-0445-836B-B263E0D58B4B}" type="slidenum">
              <a:rPr lang="en-US" smtClean="0"/>
              <a:t>‹#›</a:t>
            </a:fld>
            <a:endParaRPr lang="en-US" dirty="0"/>
          </a:p>
        </p:txBody>
      </p:sp>
      <p:sp>
        <p:nvSpPr>
          <p:cNvPr id="8" name="Rectangle 7">
            <a:extLst>
              <a:ext uri="{FF2B5EF4-FFF2-40B4-BE49-F238E27FC236}">
                <a16:creationId xmlns:a16="http://schemas.microsoft.com/office/drawing/2014/main" id="{BA7C1BB6-788C-8ED3-FDA3-FCD2349B9F1F}"/>
              </a:ext>
            </a:extLst>
          </p:cNvPr>
          <p:cNvSpPr/>
          <p:nvPr userDrawn="1"/>
        </p:nvSpPr>
        <p:spPr>
          <a:xfrm>
            <a:off x="0" y="0"/>
            <a:ext cx="246580" cy="8570913"/>
          </a:xfrm>
          <a:prstGeom prst="rect">
            <a:avLst/>
          </a:prstGeom>
          <a:solidFill>
            <a:srgbClr val="FF7B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6">
            <a:extLst>
              <a:ext uri="{FF2B5EF4-FFF2-40B4-BE49-F238E27FC236}">
                <a16:creationId xmlns:a16="http://schemas.microsoft.com/office/drawing/2014/main" id="{458A2B94-0213-22A2-F75E-776F45D7641B}"/>
              </a:ext>
            </a:extLst>
          </p:cNvPr>
          <p:cNvSpPr>
            <a:spLocks noGrp="1"/>
          </p:cNvSpPr>
          <p:nvPr>
            <p:ph type="body" sz="quarter" idx="13" hasCustomPrompt="1"/>
          </p:nvPr>
        </p:nvSpPr>
        <p:spPr>
          <a:xfrm>
            <a:off x="1047639" y="435591"/>
            <a:ext cx="5743468" cy="288925"/>
          </a:xfrm>
        </p:spPr>
        <p:txBody>
          <a:bodyPr>
            <a:noAutofit/>
          </a:bodyPr>
          <a:lstStyle>
            <a:lvl1pPr marL="0" indent="0">
              <a:buNone/>
              <a:defRPr sz="1800" b="0" i="0">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Course title goes ere</a:t>
            </a:r>
          </a:p>
        </p:txBody>
      </p:sp>
      <p:sp>
        <p:nvSpPr>
          <p:cNvPr id="10" name="Picture Placeholder 9">
            <a:extLst>
              <a:ext uri="{FF2B5EF4-FFF2-40B4-BE49-F238E27FC236}">
                <a16:creationId xmlns:a16="http://schemas.microsoft.com/office/drawing/2014/main" id="{FF16B62E-3195-20B2-7204-E02D51EF869C}"/>
              </a:ext>
            </a:extLst>
          </p:cNvPr>
          <p:cNvSpPr>
            <a:spLocks noGrp="1"/>
          </p:cNvSpPr>
          <p:nvPr>
            <p:ph type="pic" sz="quarter" idx="14"/>
          </p:nvPr>
        </p:nvSpPr>
        <p:spPr>
          <a:xfrm>
            <a:off x="8689757" y="2273536"/>
            <a:ext cx="5774076" cy="5110139"/>
          </a:xfrm>
        </p:spPr>
        <p:txBody>
          <a:bodyPr/>
          <a:lstStyle>
            <a:lvl1pPr marL="0" indent="0">
              <a:buNone/>
              <a:defRPr/>
            </a:lvl1pPr>
          </a:lstStyle>
          <a:p>
            <a:endParaRPr lang="en-US" dirty="0"/>
          </a:p>
        </p:txBody>
      </p:sp>
      <p:sp>
        <p:nvSpPr>
          <p:cNvPr id="11" name="TextBox 10">
            <a:extLst>
              <a:ext uri="{FF2B5EF4-FFF2-40B4-BE49-F238E27FC236}">
                <a16:creationId xmlns:a16="http://schemas.microsoft.com/office/drawing/2014/main" id="{0BA592A5-8BA7-DAC2-01B2-AB97F3A35C87}"/>
              </a:ext>
            </a:extLst>
          </p:cNvPr>
          <p:cNvSpPr txBox="1"/>
          <p:nvPr userDrawn="1"/>
        </p:nvSpPr>
        <p:spPr>
          <a:xfrm>
            <a:off x="946634" y="7980062"/>
            <a:ext cx="7621858" cy="276999"/>
          </a:xfrm>
          <a:prstGeom prst="rect">
            <a:avLst/>
          </a:prstGeom>
          <a:noFill/>
        </p:spPr>
        <p:txBody>
          <a:bodyPr wrap="square">
            <a:spAutoFit/>
          </a:bodyPr>
          <a:lstStyle/>
          <a:p>
            <a:pPr algn="l"/>
            <a:r>
              <a:rPr lang="en-IN" sz="1200" b="0" i="0" dirty="0">
                <a:solidFill>
                  <a:schemeClr val="tx1">
                    <a:lumMod val="85000"/>
                    <a:lumOff val="15000"/>
                  </a:schemeClr>
                </a:solidFill>
                <a:latin typeface="Futura Next Light" panose="020B0402020204020303" pitchFamily="34" charset="77"/>
              </a:rPr>
              <a:t>boot camp . India experience studio</a:t>
            </a:r>
          </a:p>
        </p:txBody>
      </p:sp>
    </p:spTree>
    <p:extLst>
      <p:ext uri="{BB962C8B-B14F-4D97-AF65-F5344CB8AC3E}">
        <p14:creationId xmlns:p14="http://schemas.microsoft.com/office/powerpoint/2010/main" val="2754632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8B5409AF-39AF-232F-4C9D-882A53DFE384}"/>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sp>
        <p:nvSpPr>
          <p:cNvPr id="2" name="Title 1"/>
          <p:cNvSpPr>
            <a:spLocks noGrp="1"/>
          </p:cNvSpPr>
          <p:nvPr>
            <p:ph type="title" hasCustomPrompt="1"/>
          </p:nvPr>
        </p:nvSpPr>
        <p:spPr>
          <a:xfrm>
            <a:off x="1047639" y="1744020"/>
            <a:ext cx="5938789" cy="5110139"/>
          </a:xfrm>
        </p:spPr>
        <p:txBody>
          <a:bodyPr anchor="t">
            <a:normAutofit/>
          </a:bodyPr>
          <a:lstStyle>
            <a:lvl1pPr>
              <a:defRPr sz="6000" b="0" i="0" u="sng">
                <a:latin typeface="Futura Next Book" panose="020B0502020204020303" pitchFamily="34" charset="77"/>
              </a:defRPr>
            </a:lvl1pPr>
          </a:lstStyle>
          <a:p>
            <a:r>
              <a:rPr lang="en-GB" dirty="0"/>
              <a:t>at the end of this session:</a:t>
            </a:r>
            <a:endParaRPr lang="en-US" dirty="0"/>
          </a:p>
        </p:txBody>
      </p:sp>
      <p:sp>
        <p:nvSpPr>
          <p:cNvPr id="3" name="Content Placeholder 2"/>
          <p:cNvSpPr>
            <a:spLocks noGrp="1"/>
          </p:cNvSpPr>
          <p:nvPr>
            <p:ph idx="1"/>
          </p:nvPr>
        </p:nvSpPr>
        <p:spPr>
          <a:xfrm>
            <a:off x="7787487" y="1705573"/>
            <a:ext cx="6285545" cy="5110139"/>
          </a:xfrm>
        </p:spPr>
        <p:txBody>
          <a:bodyPr>
            <a:normAutofit/>
          </a:bodyPr>
          <a:lstStyle>
            <a:lvl1pPr>
              <a:defRPr sz="1800" b="0" i="0">
                <a:latin typeface="Futura Next Light" panose="020B0402020204020303" pitchFamily="34" charset="77"/>
              </a:defRPr>
            </a:lvl1pPr>
            <a:lvl2pPr>
              <a:defRPr sz="1600" b="0" i="0">
                <a:latin typeface="Futura Next Light" panose="020B0402020204020303" pitchFamily="34" charset="77"/>
              </a:defRPr>
            </a:lvl2pPr>
            <a:lvl3pPr>
              <a:defRPr sz="1400" b="0" i="0">
                <a:latin typeface="Futura Next Light" panose="020B0402020204020303" pitchFamily="34" charset="77"/>
              </a:defRPr>
            </a:lvl3pPr>
            <a:lvl4pPr>
              <a:defRPr sz="1200" b="0" i="0">
                <a:latin typeface="Futura Next Light" panose="020B0402020204020303" pitchFamily="34" charset="77"/>
              </a:defRPr>
            </a:lvl4pPr>
            <a:lvl5pPr>
              <a:defRPr sz="1200" b="0" i="0">
                <a:latin typeface="Futura Next Light" panose="020B0402020204020303" pitchFamily="34"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5"/>
          <p:cNvSpPr>
            <a:spLocks noGrp="1"/>
          </p:cNvSpPr>
          <p:nvPr>
            <p:ph type="sldNum" sz="quarter" idx="12"/>
          </p:nvPr>
        </p:nvSpPr>
        <p:spPr>
          <a:xfrm>
            <a:off x="11460772" y="7888415"/>
            <a:ext cx="3428643" cy="460294"/>
          </a:xfrm>
        </p:spPr>
        <p:txBody>
          <a:bodyPr/>
          <a:lstStyle/>
          <a:p>
            <a:fld id="{51DC41D6-638F-0445-836B-B263E0D58B4B}" type="slidenum">
              <a:rPr lang="en-US" smtClean="0"/>
              <a:t>‹#›</a:t>
            </a:fld>
            <a:endParaRPr lang="en-US" dirty="0"/>
          </a:p>
        </p:txBody>
      </p:sp>
      <p:sp>
        <p:nvSpPr>
          <p:cNvPr id="8" name="Rectangle 7">
            <a:extLst>
              <a:ext uri="{FF2B5EF4-FFF2-40B4-BE49-F238E27FC236}">
                <a16:creationId xmlns:a16="http://schemas.microsoft.com/office/drawing/2014/main" id="{BA7C1BB6-788C-8ED3-FDA3-FCD2349B9F1F}"/>
              </a:ext>
            </a:extLst>
          </p:cNvPr>
          <p:cNvSpPr/>
          <p:nvPr userDrawn="1"/>
        </p:nvSpPr>
        <p:spPr>
          <a:xfrm>
            <a:off x="0" y="0"/>
            <a:ext cx="246580" cy="8570913"/>
          </a:xfrm>
          <a:prstGeom prst="rect">
            <a:avLst/>
          </a:prstGeom>
          <a:solidFill>
            <a:srgbClr val="FF7B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6">
            <a:extLst>
              <a:ext uri="{FF2B5EF4-FFF2-40B4-BE49-F238E27FC236}">
                <a16:creationId xmlns:a16="http://schemas.microsoft.com/office/drawing/2014/main" id="{458A2B94-0213-22A2-F75E-776F45D7641B}"/>
              </a:ext>
            </a:extLst>
          </p:cNvPr>
          <p:cNvSpPr>
            <a:spLocks noGrp="1"/>
          </p:cNvSpPr>
          <p:nvPr>
            <p:ph type="body" sz="quarter" idx="13" hasCustomPrompt="1"/>
          </p:nvPr>
        </p:nvSpPr>
        <p:spPr>
          <a:xfrm>
            <a:off x="1047639" y="435591"/>
            <a:ext cx="5743468" cy="288925"/>
          </a:xfrm>
        </p:spPr>
        <p:txBody>
          <a:bodyPr>
            <a:noAutofit/>
          </a:bodyPr>
          <a:lstStyle>
            <a:lvl1pPr marL="0" indent="0">
              <a:buNone/>
              <a:defRPr sz="1800" b="0" i="0">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Course title goes ere</a:t>
            </a:r>
          </a:p>
        </p:txBody>
      </p:sp>
      <p:sp>
        <p:nvSpPr>
          <p:cNvPr id="11" name="TextBox 10">
            <a:extLst>
              <a:ext uri="{FF2B5EF4-FFF2-40B4-BE49-F238E27FC236}">
                <a16:creationId xmlns:a16="http://schemas.microsoft.com/office/drawing/2014/main" id="{0BA592A5-8BA7-DAC2-01B2-AB97F3A35C87}"/>
              </a:ext>
            </a:extLst>
          </p:cNvPr>
          <p:cNvSpPr txBox="1"/>
          <p:nvPr userDrawn="1"/>
        </p:nvSpPr>
        <p:spPr>
          <a:xfrm>
            <a:off x="946634" y="7980062"/>
            <a:ext cx="7621858" cy="276999"/>
          </a:xfrm>
          <a:prstGeom prst="rect">
            <a:avLst/>
          </a:prstGeom>
          <a:noFill/>
        </p:spPr>
        <p:txBody>
          <a:bodyPr wrap="square">
            <a:spAutoFit/>
          </a:bodyPr>
          <a:lstStyle/>
          <a:p>
            <a:pPr algn="l"/>
            <a:r>
              <a:rPr lang="en-IN" sz="1200" b="0" i="0" dirty="0">
                <a:solidFill>
                  <a:schemeClr val="tx1">
                    <a:lumMod val="85000"/>
                    <a:lumOff val="15000"/>
                  </a:schemeClr>
                </a:solidFill>
                <a:latin typeface="Futura Next Light" panose="020B0402020204020303" pitchFamily="34" charset="77"/>
              </a:rPr>
              <a:t>boot camp . India experience studio</a:t>
            </a:r>
          </a:p>
        </p:txBody>
      </p:sp>
    </p:spTree>
    <p:extLst>
      <p:ext uri="{BB962C8B-B14F-4D97-AF65-F5344CB8AC3E}">
        <p14:creationId xmlns:p14="http://schemas.microsoft.com/office/powerpoint/2010/main" val="2755978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rgbClr val="141414"/>
        </a:soli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C2D0C8BB-8A7C-0796-DD6E-549A64076526}"/>
              </a:ext>
            </a:extLst>
          </p:cNvPr>
          <p:cNvPicPr>
            <a:picLocks noChangeAspect="1"/>
          </p:cNvPicPr>
          <p:nvPr userDrawn="1"/>
        </p:nvPicPr>
        <p:blipFill>
          <a:blip r:embed="rId2">
            <a:alphaModFix amt="11000"/>
          </a:blip>
          <a:stretch>
            <a:fillRect/>
          </a:stretch>
        </p:blipFill>
        <p:spPr>
          <a:xfrm>
            <a:off x="4076" y="0"/>
            <a:ext cx="15238413" cy="8563736"/>
          </a:xfrm>
          <a:prstGeom prst="rect">
            <a:avLst/>
          </a:prstGeom>
        </p:spPr>
      </p:pic>
      <p:sp>
        <p:nvSpPr>
          <p:cNvPr id="6" name="Slide Number Placeholder 5"/>
          <p:cNvSpPr>
            <a:spLocks noGrp="1"/>
          </p:cNvSpPr>
          <p:nvPr>
            <p:ph type="sldNum" sz="quarter" idx="12"/>
          </p:nvPr>
        </p:nvSpPr>
        <p:spPr>
          <a:xfrm>
            <a:off x="11263933" y="7943967"/>
            <a:ext cx="3428643" cy="456322"/>
          </a:xfrm>
        </p:spPr>
        <p:txBody>
          <a:bodyPr/>
          <a:lstStyle>
            <a:lvl1pPr>
              <a:defRPr sz="1100" b="0" i="0">
                <a:solidFill>
                  <a:schemeClr val="bg1"/>
                </a:solidFill>
                <a:latin typeface="Futura Next Light" panose="020B0402020204020303" pitchFamily="34" charset="77"/>
              </a:defRPr>
            </a:lvl1pPr>
          </a:lstStyle>
          <a:p>
            <a:fld id="{51DC41D6-638F-0445-836B-B263E0D58B4B}" type="slidenum">
              <a:rPr lang="en-US" smtClean="0"/>
              <a:pPr/>
              <a:t>‹#›</a:t>
            </a:fld>
            <a:endParaRPr lang="en-US" dirty="0"/>
          </a:p>
        </p:txBody>
      </p:sp>
      <p:pic>
        <p:nvPicPr>
          <p:cNvPr id="14" name="Picture 13">
            <a:extLst>
              <a:ext uri="{FF2B5EF4-FFF2-40B4-BE49-F238E27FC236}">
                <a16:creationId xmlns:a16="http://schemas.microsoft.com/office/drawing/2014/main" id="{1A43FCC6-9524-B6C6-CAF2-866B15D59047}"/>
              </a:ext>
            </a:extLst>
          </p:cNvPr>
          <p:cNvPicPr>
            <a:picLocks noChangeAspect="1"/>
          </p:cNvPicPr>
          <p:nvPr userDrawn="1"/>
        </p:nvPicPr>
        <p:blipFill>
          <a:blip r:embed="rId3"/>
          <a:stretch>
            <a:fillRect/>
          </a:stretch>
        </p:blipFill>
        <p:spPr>
          <a:xfrm>
            <a:off x="5710189" y="5777345"/>
            <a:ext cx="3251568" cy="2340000"/>
          </a:xfrm>
          <a:prstGeom prst="rect">
            <a:avLst/>
          </a:prstGeom>
        </p:spPr>
      </p:pic>
      <p:sp>
        <p:nvSpPr>
          <p:cNvPr id="15" name="Rounded Rectangle 14">
            <a:extLst>
              <a:ext uri="{FF2B5EF4-FFF2-40B4-BE49-F238E27FC236}">
                <a16:creationId xmlns:a16="http://schemas.microsoft.com/office/drawing/2014/main" id="{5C4CED9B-1F91-4D21-B2E2-DB1A2E7EC235}"/>
              </a:ext>
            </a:extLst>
          </p:cNvPr>
          <p:cNvSpPr/>
          <p:nvPr userDrawn="1"/>
        </p:nvSpPr>
        <p:spPr>
          <a:xfrm>
            <a:off x="1008280" y="1048214"/>
            <a:ext cx="1768374" cy="446049"/>
          </a:xfrm>
          <a:prstGeom prst="roundRect">
            <a:avLst>
              <a:gd name="adj" fmla="val 50000"/>
            </a:avLst>
          </a:prstGeom>
          <a:solidFill>
            <a:srgbClr val="FFE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9132A485-BA22-6580-4159-1FB84844580C}"/>
              </a:ext>
            </a:extLst>
          </p:cNvPr>
          <p:cNvSpPr txBox="1"/>
          <p:nvPr userDrawn="1"/>
        </p:nvSpPr>
        <p:spPr>
          <a:xfrm>
            <a:off x="1181945" y="1101961"/>
            <a:ext cx="1483196" cy="307777"/>
          </a:xfrm>
          <a:prstGeom prst="rect">
            <a:avLst/>
          </a:prstGeom>
          <a:noFill/>
        </p:spPr>
        <p:txBody>
          <a:bodyPr wrap="square">
            <a:spAutoFit/>
          </a:bodyPr>
          <a:lstStyle/>
          <a:p>
            <a:pPr algn="ctr"/>
            <a:r>
              <a:rPr lang="en-IN" sz="1400" b="0" i="0" kern="0" baseline="0" dirty="0">
                <a:solidFill>
                  <a:srgbClr val="000000"/>
                </a:solidFill>
                <a:effectLst/>
                <a:latin typeface="Futura Next Book" panose="020B0502020204020303" pitchFamily="34" charset="77"/>
              </a:rPr>
              <a:t>user</a:t>
            </a:r>
            <a:r>
              <a:rPr lang="en-IN" sz="1400" b="0" i="0" dirty="0">
                <a:solidFill>
                  <a:srgbClr val="000000"/>
                </a:solidFill>
                <a:effectLst/>
                <a:latin typeface="Futura Next Book" panose="020B0502020204020303" pitchFamily="34" charset="77"/>
              </a:rPr>
              <a:t> experience</a:t>
            </a:r>
          </a:p>
        </p:txBody>
      </p:sp>
      <p:sp>
        <p:nvSpPr>
          <p:cNvPr id="2" name="Title 1">
            <a:extLst>
              <a:ext uri="{FF2B5EF4-FFF2-40B4-BE49-F238E27FC236}">
                <a16:creationId xmlns:a16="http://schemas.microsoft.com/office/drawing/2014/main" id="{6D84DD34-9100-C1EF-C064-DA361585DE50}"/>
              </a:ext>
            </a:extLst>
          </p:cNvPr>
          <p:cNvSpPr>
            <a:spLocks noGrp="1"/>
          </p:cNvSpPr>
          <p:nvPr>
            <p:ph type="title" hasCustomPrompt="1"/>
          </p:nvPr>
        </p:nvSpPr>
        <p:spPr>
          <a:xfrm>
            <a:off x="1047641" y="2100978"/>
            <a:ext cx="8375140" cy="3584034"/>
          </a:xfrm>
        </p:spPr>
        <p:txBody>
          <a:bodyPr anchor="t">
            <a:normAutofit/>
          </a:bodyPr>
          <a:lstStyle>
            <a:lvl1pPr>
              <a:defRPr sz="8000" b="0" i="0" u="sng">
                <a:solidFill>
                  <a:schemeClr val="bg1"/>
                </a:solidFill>
                <a:latin typeface="Futura Next Book" panose="020B0502020204020303" pitchFamily="34" charset="77"/>
              </a:defRPr>
            </a:lvl1pPr>
          </a:lstStyle>
          <a:p>
            <a:r>
              <a:rPr lang="en-GB" dirty="0"/>
              <a:t>click to edit master title style</a:t>
            </a:r>
            <a:endParaRPr lang="en-US" dirty="0"/>
          </a:p>
        </p:txBody>
      </p:sp>
      <p:sp>
        <p:nvSpPr>
          <p:cNvPr id="11" name="Text Placeholder 16">
            <a:extLst>
              <a:ext uri="{FF2B5EF4-FFF2-40B4-BE49-F238E27FC236}">
                <a16:creationId xmlns:a16="http://schemas.microsoft.com/office/drawing/2014/main" id="{F7F4C614-7240-A23F-AC49-9E64CC24EF9B}"/>
              </a:ext>
            </a:extLst>
          </p:cNvPr>
          <p:cNvSpPr>
            <a:spLocks noGrp="1"/>
          </p:cNvSpPr>
          <p:nvPr>
            <p:ph type="body" sz="quarter" idx="14" hasCustomPrompt="1"/>
          </p:nvPr>
        </p:nvSpPr>
        <p:spPr>
          <a:xfrm>
            <a:off x="1047641" y="6002802"/>
            <a:ext cx="5743468" cy="288925"/>
          </a:xfrm>
        </p:spPr>
        <p:txBody>
          <a:bodyPr>
            <a:noAutofit/>
          </a:bodyPr>
          <a:lstStyle>
            <a:lvl1pPr marL="0" indent="0">
              <a:buNone/>
              <a:defRPr sz="1600" b="0" i="0">
                <a:solidFill>
                  <a:schemeClr val="bg1">
                    <a:lumMod val="75000"/>
                  </a:schemeClr>
                </a:solidFill>
                <a:latin typeface="Futura Next Light" panose="020B04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duration : 45 mins</a:t>
            </a:r>
          </a:p>
        </p:txBody>
      </p:sp>
      <p:sp>
        <p:nvSpPr>
          <p:cNvPr id="18" name="Text Placeholder 16">
            <a:extLst>
              <a:ext uri="{FF2B5EF4-FFF2-40B4-BE49-F238E27FC236}">
                <a16:creationId xmlns:a16="http://schemas.microsoft.com/office/drawing/2014/main" id="{A95BDC37-299D-55AE-998A-7B6542B6D8AF}"/>
              </a:ext>
            </a:extLst>
          </p:cNvPr>
          <p:cNvSpPr>
            <a:spLocks noGrp="1"/>
          </p:cNvSpPr>
          <p:nvPr>
            <p:ph type="body" sz="quarter" idx="15" hasCustomPrompt="1"/>
          </p:nvPr>
        </p:nvSpPr>
        <p:spPr>
          <a:xfrm>
            <a:off x="1047641" y="6367320"/>
            <a:ext cx="5743468" cy="276999"/>
          </a:xfrm>
        </p:spPr>
        <p:txBody>
          <a:bodyPr>
            <a:noAutofit/>
          </a:bodyPr>
          <a:lstStyle>
            <a:lvl1pPr marL="0" indent="0">
              <a:buNone/>
              <a:defRPr sz="1600" b="0" i="0">
                <a:solidFill>
                  <a:schemeClr val="bg1">
                    <a:lumMod val="75000"/>
                  </a:schemeClr>
                </a:solidFill>
                <a:latin typeface="Futura Next Light" panose="020B04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session by: Chetan </a:t>
            </a:r>
            <a:r>
              <a:rPr lang="en-GB" dirty="0" err="1"/>
              <a:t>syal</a:t>
            </a:r>
            <a:r>
              <a:rPr lang="en-GB" dirty="0"/>
              <a:t>, Dhiraj more</a:t>
            </a:r>
          </a:p>
        </p:txBody>
      </p:sp>
      <p:sp>
        <p:nvSpPr>
          <p:cNvPr id="23" name="TextBox 22">
            <a:extLst>
              <a:ext uri="{FF2B5EF4-FFF2-40B4-BE49-F238E27FC236}">
                <a16:creationId xmlns:a16="http://schemas.microsoft.com/office/drawing/2014/main" id="{94EEAB92-3E2E-84E0-8864-4F2492322A85}"/>
              </a:ext>
            </a:extLst>
          </p:cNvPr>
          <p:cNvSpPr txBox="1"/>
          <p:nvPr userDrawn="1"/>
        </p:nvSpPr>
        <p:spPr>
          <a:xfrm>
            <a:off x="1008280" y="7915939"/>
            <a:ext cx="7621858" cy="276999"/>
          </a:xfrm>
          <a:prstGeom prst="rect">
            <a:avLst/>
          </a:prstGeom>
          <a:noFill/>
        </p:spPr>
        <p:txBody>
          <a:bodyPr wrap="square">
            <a:spAutoFit/>
          </a:bodyPr>
          <a:lstStyle/>
          <a:p>
            <a:pPr algn="l"/>
            <a:r>
              <a:rPr lang="en-IN" sz="1200" b="0" i="0" dirty="0">
                <a:solidFill>
                  <a:schemeClr val="bg1">
                    <a:lumMod val="85000"/>
                  </a:schemeClr>
                </a:solidFill>
                <a:latin typeface="Futura Next Light" panose="020B0402020204020303" pitchFamily="34" charset="77"/>
              </a:rPr>
              <a:t>boot camp . India experience studio</a:t>
            </a:r>
          </a:p>
        </p:txBody>
      </p:sp>
    </p:spTree>
    <p:extLst>
      <p:ext uri="{BB962C8B-B14F-4D97-AF65-F5344CB8AC3E}">
        <p14:creationId xmlns:p14="http://schemas.microsoft.com/office/powerpoint/2010/main" val="1910549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F1F2A12-F5C6-3D5D-326E-43834E291776}"/>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pic>
        <p:nvPicPr>
          <p:cNvPr id="11" name="Picture 10" descr="Background pattern&#10;&#10;Description automatically generated">
            <a:extLst>
              <a:ext uri="{FF2B5EF4-FFF2-40B4-BE49-F238E27FC236}">
                <a16:creationId xmlns:a16="http://schemas.microsoft.com/office/drawing/2014/main" id="{0A5F7465-88CD-0202-E515-B3DC28B66F15}"/>
              </a:ext>
            </a:extLst>
          </p:cNvPr>
          <p:cNvPicPr>
            <a:picLocks noChangeAspect="1"/>
          </p:cNvPicPr>
          <p:nvPr userDrawn="1"/>
        </p:nvPicPr>
        <p:blipFill>
          <a:blip r:embed="rId2">
            <a:alphaModFix amt="6000"/>
          </a:blip>
          <a:stretch>
            <a:fillRect/>
          </a:stretch>
        </p:blipFill>
        <p:spPr>
          <a:xfrm>
            <a:off x="-1" y="7177"/>
            <a:ext cx="15238413" cy="8563736"/>
          </a:xfrm>
          <a:prstGeom prst="rect">
            <a:avLst/>
          </a:prstGeom>
        </p:spPr>
      </p:pic>
      <p:sp>
        <p:nvSpPr>
          <p:cNvPr id="2" name="Title 1"/>
          <p:cNvSpPr>
            <a:spLocks noGrp="1"/>
          </p:cNvSpPr>
          <p:nvPr>
            <p:ph type="title" hasCustomPrompt="1"/>
          </p:nvPr>
        </p:nvSpPr>
        <p:spPr>
          <a:xfrm>
            <a:off x="1047641" y="1047964"/>
            <a:ext cx="13266422" cy="1065005"/>
          </a:xfrm>
        </p:spPr>
        <p:txBody>
          <a:bodyPr anchor="t">
            <a:normAutofit/>
          </a:bodyPr>
          <a:lstStyle>
            <a:lvl1pPr>
              <a:defRPr sz="3200" b="0" i="0" u="sng">
                <a:latin typeface="Futura Next Book" panose="020B0502020204020303" pitchFamily="34" charset="77"/>
              </a:defRPr>
            </a:lvl1pPr>
          </a:lstStyle>
          <a:p>
            <a:r>
              <a:rPr lang="en-GB" dirty="0"/>
              <a:t>click to edit master title style</a:t>
            </a:r>
            <a:endParaRPr lang="en-US" dirty="0"/>
          </a:p>
        </p:txBody>
      </p:sp>
      <p:sp>
        <p:nvSpPr>
          <p:cNvPr id="3" name="Content Placeholder 2"/>
          <p:cNvSpPr>
            <a:spLocks noGrp="1"/>
          </p:cNvSpPr>
          <p:nvPr>
            <p:ph sz="half" idx="1"/>
          </p:nvPr>
        </p:nvSpPr>
        <p:spPr>
          <a:xfrm>
            <a:off x="1047641" y="2281609"/>
            <a:ext cx="6476326" cy="5438166"/>
          </a:xfrm>
        </p:spPr>
        <p:txBody>
          <a:bodyPr>
            <a:normAutofit/>
          </a:bodyPr>
          <a:lstStyle>
            <a:lvl1pPr>
              <a:defRPr sz="1600" b="0" i="0">
                <a:latin typeface="Futura Next Book" panose="020B0502020204020303" pitchFamily="34" charset="77"/>
              </a:defRPr>
            </a:lvl1pPr>
            <a:lvl2pPr>
              <a:defRPr sz="1400" b="0" i="0">
                <a:latin typeface="Futura Next Book" panose="020B0502020204020303" pitchFamily="34" charset="77"/>
              </a:defRPr>
            </a:lvl2pPr>
            <a:lvl3pPr>
              <a:defRPr sz="12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7" name="Slide Number Placeholder 6"/>
          <p:cNvSpPr>
            <a:spLocks noGrp="1"/>
          </p:cNvSpPr>
          <p:nvPr>
            <p:ph type="sldNum" sz="quarter" idx="12"/>
          </p:nvPr>
        </p:nvSpPr>
        <p:spPr>
          <a:xfrm>
            <a:off x="11471045" y="7886430"/>
            <a:ext cx="3428643" cy="456322"/>
          </a:xfrm>
        </p:spPr>
        <p:txBody>
          <a:bodyPr/>
          <a:lstStyle>
            <a:lvl1pPr>
              <a:defRPr sz="1200" b="0" i="0">
                <a:solidFill>
                  <a:schemeClr val="tx1">
                    <a:lumMod val="85000"/>
                    <a:lumOff val="15000"/>
                  </a:schemeClr>
                </a:solidFill>
                <a:latin typeface="Futura Next Light" panose="020B0402020204020303" pitchFamily="34" charset="77"/>
              </a:defRPr>
            </a:lvl1pPr>
          </a:lstStyle>
          <a:p>
            <a:fld id="{51DC41D6-638F-0445-836B-B263E0D58B4B}" type="slidenum">
              <a:rPr lang="en-US" smtClean="0"/>
              <a:pPr/>
              <a:t>‹#›</a:t>
            </a:fld>
            <a:endParaRPr lang="en-US" dirty="0"/>
          </a:p>
        </p:txBody>
      </p:sp>
      <p:sp>
        <p:nvSpPr>
          <p:cNvPr id="8" name="Rectangle 7">
            <a:extLst>
              <a:ext uri="{FF2B5EF4-FFF2-40B4-BE49-F238E27FC236}">
                <a16:creationId xmlns:a16="http://schemas.microsoft.com/office/drawing/2014/main" id="{11533707-37B2-CB5C-C219-B928A1723660}"/>
              </a:ext>
            </a:extLst>
          </p:cNvPr>
          <p:cNvSpPr/>
          <p:nvPr userDrawn="1"/>
        </p:nvSpPr>
        <p:spPr>
          <a:xfrm>
            <a:off x="0" y="0"/>
            <a:ext cx="246580" cy="8570913"/>
          </a:xfrm>
          <a:prstGeom prst="rect">
            <a:avLst/>
          </a:prstGeom>
          <a:solidFill>
            <a:srgbClr val="FFE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2">
            <a:extLst>
              <a:ext uri="{FF2B5EF4-FFF2-40B4-BE49-F238E27FC236}">
                <a16:creationId xmlns:a16="http://schemas.microsoft.com/office/drawing/2014/main" id="{140E5AFE-8E1A-524D-399D-CBDF31DAFD7A}"/>
              </a:ext>
            </a:extLst>
          </p:cNvPr>
          <p:cNvSpPr>
            <a:spLocks noGrp="1"/>
          </p:cNvSpPr>
          <p:nvPr>
            <p:ph sz="half" idx="13"/>
          </p:nvPr>
        </p:nvSpPr>
        <p:spPr>
          <a:xfrm>
            <a:off x="7837737" y="2281609"/>
            <a:ext cx="6476326" cy="5438166"/>
          </a:xfrm>
        </p:spPr>
        <p:txBody>
          <a:bodyPr>
            <a:normAutofit/>
          </a:bodyPr>
          <a:lstStyle>
            <a:lvl1pPr>
              <a:defRPr sz="1600" b="0" i="0">
                <a:latin typeface="Futura Next Book" panose="020B0502020204020303" pitchFamily="34" charset="77"/>
              </a:defRPr>
            </a:lvl1pPr>
            <a:lvl2pPr>
              <a:defRPr sz="1400" b="0" i="0">
                <a:latin typeface="Futura Next Book" panose="020B0502020204020303" pitchFamily="34" charset="77"/>
              </a:defRPr>
            </a:lvl2pPr>
            <a:lvl3pPr>
              <a:defRPr sz="12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16">
            <a:extLst>
              <a:ext uri="{FF2B5EF4-FFF2-40B4-BE49-F238E27FC236}">
                <a16:creationId xmlns:a16="http://schemas.microsoft.com/office/drawing/2014/main" id="{864E2DE8-A187-215A-89BD-A0B6758C286A}"/>
              </a:ext>
            </a:extLst>
          </p:cNvPr>
          <p:cNvSpPr>
            <a:spLocks noGrp="1"/>
          </p:cNvSpPr>
          <p:nvPr>
            <p:ph type="body" sz="quarter" idx="14" hasCustomPrompt="1"/>
          </p:nvPr>
        </p:nvSpPr>
        <p:spPr>
          <a:xfrm>
            <a:off x="1047639" y="435591"/>
            <a:ext cx="5743468" cy="288925"/>
          </a:xfrm>
        </p:spPr>
        <p:txBody>
          <a:bodyPr>
            <a:noAutofit/>
          </a:bodyPr>
          <a:lstStyle>
            <a:lvl1pPr marL="0" indent="0">
              <a:buNone/>
              <a:defRPr sz="1800" b="0" i="0">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course title goes ere</a:t>
            </a:r>
          </a:p>
        </p:txBody>
      </p:sp>
      <p:sp>
        <p:nvSpPr>
          <p:cNvPr id="6" name="TextBox 5">
            <a:extLst>
              <a:ext uri="{FF2B5EF4-FFF2-40B4-BE49-F238E27FC236}">
                <a16:creationId xmlns:a16="http://schemas.microsoft.com/office/drawing/2014/main" id="{AFDF476A-D8E4-69BB-3FFC-37A1C1BA53D4}"/>
              </a:ext>
            </a:extLst>
          </p:cNvPr>
          <p:cNvSpPr txBox="1"/>
          <p:nvPr userDrawn="1"/>
        </p:nvSpPr>
        <p:spPr>
          <a:xfrm>
            <a:off x="946634" y="7980062"/>
            <a:ext cx="7621858" cy="276999"/>
          </a:xfrm>
          <a:prstGeom prst="rect">
            <a:avLst/>
          </a:prstGeom>
          <a:noFill/>
        </p:spPr>
        <p:txBody>
          <a:bodyPr wrap="square">
            <a:spAutoFit/>
          </a:bodyPr>
          <a:lstStyle/>
          <a:p>
            <a:pPr algn="l"/>
            <a:r>
              <a:rPr lang="en-IN" sz="1200" b="0" i="0" dirty="0">
                <a:solidFill>
                  <a:schemeClr val="tx1">
                    <a:lumMod val="85000"/>
                    <a:lumOff val="15000"/>
                  </a:schemeClr>
                </a:solidFill>
                <a:latin typeface="Futura Next Light" panose="020B0402020204020303" pitchFamily="34" charset="77"/>
              </a:rPr>
              <a:t>boot camp . India experience studio</a:t>
            </a:r>
          </a:p>
        </p:txBody>
      </p:sp>
    </p:spTree>
    <p:extLst>
      <p:ext uri="{BB962C8B-B14F-4D97-AF65-F5344CB8AC3E}">
        <p14:creationId xmlns:p14="http://schemas.microsoft.com/office/powerpoint/2010/main" val="1666363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8B5409AF-39AF-232F-4C9D-882A53DFE384}"/>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sp>
        <p:nvSpPr>
          <p:cNvPr id="2" name="Title 1"/>
          <p:cNvSpPr>
            <a:spLocks noGrp="1"/>
          </p:cNvSpPr>
          <p:nvPr>
            <p:ph type="title" hasCustomPrompt="1"/>
          </p:nvPr>
        </p:nvSpPr>
        <p:spPr>
          <a:xfrm>
            <a:off x="1047638" y="945224"/>
            <a:ext cx="13143131" cy="1006866"/>
          </a:xfrm>
        </p:spPr>
        <p:txBody>
          <a:bodyPr>
            <a:normAutofit/>
          </a:bodyPr>
          <a:lstStyle>
            <a:lvl1pPr>
              <a:defRPr sz="3600" b="0" i="0" u="sng">
                <a:latin typeface="Futura Next Book" panose="020B0502020204020303" pitchFamily="34" charset="77"/>
              </a:defRPr>
            </a:lvl1pPr>
          </a:lstStyle>
          <a:p>
            <a:r>
              <a:rPr lang="en-GB" dirty="0"/>
              <a:t>course module </a:t>
            </a:r>
            <a:r>
              <a:rPr lang="en-GB" dirty="0" err="1"/>
              <a:t>tite</a:t>
            </a:r>
            <a:endParaRPr lang="en-US" dirty="0"/>
          </a:p>
        </p:txBody>
      </p:sp>
      <p:sp>
        <p:nvSpPr>
          <p:cNvPr id="3" name="Content Placeholder 2"/>
          <p:cNvSpPr>
            <a:spLocks noGrp="1"/>
          </p:cNvSpPr>
          <p:nvPr>
            <p:ph idx="1"/>
          </p:nvPr>
        </p:nvSpPr>
        <p:spPr>
          <a:xfrm>
            <a:off x="1047638" y="2095929"/>
            <a:ext cx="13143131" cy="5272906"/>
          </a:xfrm>
        </p:spPr>
        <p:txBody>
          <a:bodyPr>
            <a:normAutofit/>
          </a:bodyPr>
          <a:lstStyle>
            <a:lvl1pPr>
              <a:defRPr sz="1800" b="0" i="0">
                <a:latin typeface="Futura Next Book" panose="020B0502020204020303" pitchFamily="34" charset="77"/>
              </a:defRPr>
            </a:lvl1pPr>
            <a:lvl2pPr>
              <a:defRPr sz="1600" b="0" i="0">
                <a:latin typeface="Futura Next Book" panose="020B0502020204020303" pitchFamily="34" charset="77"/>
              </a:defRPr>
            </a:lvl2pPr>
            <a:lvl3pPr>
              <a:defRPr sz="14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5"/>
          <p:cNvSpPr>
            <a:spLocks noGrp="1"/>
          </p:cNvSpPr>
          <p:nvPr>
            <p:ph type="sldNum" sz="quarter" idx="12"/>
          </p:nvPr>
        </p:nvSpPr>
        <p:spPr>
          <a:xfrm>
            <a:off x="11460772" y="7888415"/>
            <a:ext cx="3428643" cy="460294"/>
          </a:xfrm>
        </p:spPr>
        <p:txBody>
          <a:bodyPr/>
          <a:lstStyle/>
          <a:p>
            <a:fld id="{51DC41D6-638F-0445-836B-B263E0D58B4B}" type="slidenum">
              <a:rPr lang="en-US" smtClean="0"/>
              <a:t>‹#›</a:t>
            </a:fld>
            <a:endParaRPr lang="en-US" dirty="0"/>
          </a:p>
        </p:txBody>
      </p:sp>
      <p:sp>
        <p:nvSpPr>
          <p:cNvPr id="8" name="Rectangle 7">
            <a:extLst>
              <a:ext uri="{FF2B5EF4-FFF2-40B4-BE49-F238E27FC236}">
                <a16:creationId xmlns:a16="http://schemas.microsoft.com/office/drawing/2014/main" id="{BA7C1BB6-788C-8ED3-FDA3-FCD2349B9F1F}"/>
              </a:ext>
            </a:extLst>
          </p:cNvPr>
          <p:cNvSpPr/>
          <p:nvPr userDrawn="1"/>
        </p:nvSpPr>
        <p:spPr>
          <a:xfrm>
            <a:off x="0" y="0"/>
            <a:ext cx="246580" cy="8570913"/>
          </a:xfrm>
          <a:prstGeom prst="rect">
            <a:avLst/>
          </a:prstGeom>
          <a:solidFill>
            <a:srgbClr val="FFE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6">
            <a:extLst>
              <a:ext uri="{FF2B5EF4-FFF2-40B4-BE49-F238E27FC236}">
                <a16:creationId xmlns:a16="http://schemas.microsoft.com/office/drawing/2014/main" id="{458A2B94-0213-22A2-F75E-776F45D7641B}"/>
              </a:ext>
            </a:extLst>
          </p:cNvPr>
          <p:cNvSpPr>
            <a:spLocks noGrp="1"/>
          </p:cNvSpPr>
          <p:nvPr>
            <p:ph type="body" sz="quarter" idx="13" hasCustomPrompt="1"/>
          </p:nvPr>
        </p:nvSpPr>
        <p:spPr>
          <a:xfrm>
            <a:off x="1047639" y="435591"/>
            <a:ext cx="5743468" cy="288925"/>
          </a:xfrm>
        </p:spPr>
        <p:txBody>
          <a:bodyPr>
            <a:noAutofit/>
          </a:bodyPr>
          <a:lstStyle>
            <a:lvl1pPr marL="0" indent="0">
              <a:buNone/>
              <a:defRPr sz="1800" b="0" i="0">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course title goes ere</a:t>
            </a:r>
          </a:p>
        </p:txBody>
      </p:sp>
      <p:sp>
        <p:nvSpPr>
          <p:cNvPr id="4" name="TextBox 3">
            <a:extLst>
              <a:ext uri="{FF2B5EF4-FFF2-40B4-BE49-F238E27FC236}">
                <a16:creationId xmlns:a16="http://schemas.microsoft.com/office/drawing/2014/main" id="{5F5C4EE1-82D4-41EB-0B9A-68C1EBD6110F}"/>
              </a:ext>
            </a:extLst>
          </p:cNvPr>
          <p:cNvSpPr txBox="1"/>
          <p:nvPr userDrawn="1"/>
        </p:nvSpPr>
        <p:spPr>
          <a:xfrm>
            <a:off x="946634" y="7980062"/>
            <a:ext cx="7621858" cy="276999"/>
          </a:xfrm>
          <a:prstGeom prst="rect">
            <a:avLst/>
          </a:prstGeom>
          <a:noFill/>
        </p:spPr>
        <p:txBody>
          <a:bodyPr wrap="square">
            <a:spAutoFit/>
          </a:bodyPr>
          <a:lstStyle/>
          <a:p>
            <a:pPr algn="l"/>
            <a:r>
              <a:rPr lang="en-IN" sz="1200" b="0" i="0" dirty="0">
                <a:solidFill>
                  <a:schemeClr val="tx1">
                    <a:lumMod val="85000"/>
                    <a:lumOff val="15000"/>
                  </a:schemeClr>
                </a:solidFill>
                <a:latin typeface="Futura Next Light" panose="020B0402020204020303" pitchFamily="34" charset="77"/>
              </a:rPr>
              <a:t>boot camp . India experience studio</a:t>
            </a:r>
          </a:p>
        </p:txBody>
      </p:sp>
    </p:spTree>
    <p:extLst>
      <p:ext uri="{BB962C8B-B14F-4D97-AF65-F5344CB8AC3E}">
        <p14:creationId xmlns:p14="http://schemas.microsoft.com/office/powerpoint/2010/main" val="2097278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47641" y="456322"/>
            <a:ext cx="13143131" cy="1656647"/>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047641" y="2281609"/>
            <a:ext cx="13143131" cy="5438166"/>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47641" y="7943967"/>
            <a:ext cx="3428643" cy="456322"/>
          </a:xfrm>
          <a:prstGeom prst="rect">
            <a:avLst/>
          </a:prstGeom>
        </p:spPr>
        <p:txBody>
          <a:bodyPr vert="horz" lIns="91440" tIns="45720" rIns="91440" bIns="45720" rtlCol="0" anchor="ctr"/>
          <a:lstStyle>
            <a:lvl1pPr algn="l">
              <a:defRPr sz="1500">
                <a:solidFill>
                  <a:schemeClr val="tx1">
                    <a:tint val="75000"/>
                  </a:schemeClr>
                </a:solidFill>
              </a:defRPr>
            </a:lvl1pPr>
          </a:lstStyle>
          <a:p>
            <a:fld id="{D3B9B8AE-01C4-8F46-9B43-2B90D5796683}" type="datetimeFigureOut">
              <a:rPr lang="en-US" smtClean="0"/>
              <a:t>9/16/22</a:t>
            </a:fld>
            <a:endParaRPr lang="en-US" dirty="0"/>
          </a:p>
        </p:txBody>
      </p:sp>
      <p:sp>
        <p:nvSpPr>
          <p:cNvPr id="5" name="Footer Placeholder 4"/>
          <p:cNvSpPr>
            <a:spLocks noGrp="1"/>
          </p:cNvSpPr>
          <p:nvPr>
            <p:ph type="ftr" sz="quarter" idx="3"/>
          </p:nvPr>
        </p:nvSpPr>
        <p:spPr>
          <a:xfrm>
            <a:off x="5047725" y="7943967"/>
            <a:ext cx="5142964" cy="456322"/>
          </a:xfrm>
          <a:prstGeom prst="rect">
            <a:avLst/>
          </a:prstGeom>
        </p:spPr>
        <p:txBody>
          <a:bodyPr vert="horz" lIns="91440" tIns="45720" rIns="91440" bIns="45720" rtlCol="0" anchor="ctr"/>
          <a:lstStyle>
            <a:lvl1pPr algn="ctr">
              <a:defRPr sz="15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62129" y="7943967"/>
            <a:ext cx="3428643" cy="456322"/>
          </a:xfrm>
          <a:prstGeom prst="rect">
            <a:avLst/>
          </a:prstGeom>
        </p:spPr>
        <p:txBody>
          <a:bodyPr vert="horz" lIns="91440" tIns="45720" rIns="91440" bIns="45720" rtlCol="0" anchor="ctr"/>
          <a:lstStyle>
            <a:lvl1pPr algn="r">
              <a:defRPr sz="1500">
                <a:solidFill>
                  <a:schemeClr val="tx1">
                    <a:tint val="75000"/>
                  </a:schemeClr>
                </a:solidFill>
              </a:defRPr>
            </a:lvl1pPr>
          </a:lstStyle>
          <a:p>
            <a:fld id="{51DC41D6-638F-0445-836B-B263E0D58B4B}" type="slidenum">
              <a:rPr lang="en-US" smtClean="0"/>
              <a:t>‹#›</a:t>
            </a:fld>
            <a:endParaRPr lang="en-US" dirty="0"/>
          </a:p>
        </p:txBody>
      </p:sp>
    </p:spTree>
    <p:extLst>
      <p:ext uri="{BB962C8B-B14F-4D97-AF65-F5344CB8AC3E}">
        <p14:creationId xmlns:p14="http://schemas.microsoft.com/office/powerpoint/2010/main" val="2784986879"/>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 id="2147483674" r:id="rId4"/>
    <p:sldLayoutId id="2147483675" r:id="rId5"/>
    <p:sldLayoutId id="2147483679" r:id="rId6"/>
    <p:sldLayoutId id="2147483672" r:id="rId7"/>
    <p:sldLayoutId id="2147483673" r:id="rId8"/>
    <p:sldLayoutId id="2147483677" r:id="rId9"/>
    <p:sldLayoutId id="2147483678" r:id="rId10"/>
    <p:sldLayoutId id="2147483680" r:id="rId11"/>
    <p:sldLayoutId id="2147483681" r:id="rId12"/>
    <p:sldLayoutId id="2147483682" r:id="rId13"/>
  </p:sldLayoutIdLst>
  <p:txStyles>
    <p:titleStyle>
      <a:lvl1pPr algn="l" defTabSz="1142817" rtl="0" eaLnBrk="1" latinLnBrk="0" hangingPunct="1">
        <a:lnSpc>
          <a:spcPct val="90000"/>
        </a:lnSpc>
        <a:spcBef>
          <a:spcPct val="0"/>
        </a:spcBef>
        <a:buNone/>
        <a:defRPr sz="5499" kern="1200">
          <a:solidFill>
            <a:schemeClr val="tx1"/>
          </a:solidFill>
          <a:latin typeface="+mj-lt"/>
          <a:ea typeface="+mj-ea"/>
          <a:cs typeface="+mj-cs"/>
        </a:defRPr>
      </a:lvl1pPr>
    </p:titleStyle>
    <p:bodyStyle>
      <a:lvl1pPr marL="285704" indent="-285704" algn="l" defTabSz="1142817" rtl="0" eaLnBrk="1" latinLnBrk="0" hangingPunct="1">
        <a:lnSpc>
          <a:spcPct val="90000"/>
        </a:lnSpc>
        <a:spcBef>
          <a:spcPts val="1250"/>
        </a:spcBef>
        <a:buFont typeface="Arial" panose="020B0604020202020204" pitchFamily="34" charset="0"/>
        <a:buChar char="•"/>
        <a:defRPr sz="3499" kern="1200">
          <a:solidFill>
            <a:schemeClr val="tx1"/>
          </a:solidFill>
          <a:latin typeface="+mn-lt"/>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3000" kern="1200">
          <a:solidFill>
            <a:schemeClr val="tx1"/>
          </a:solidFill>
          <a:latin typeface="+mn-lt"/>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2500" kern="1200">
          <a:solidFill>
            <a:schemeClr val="tx1"/>
          </a:solidFill>
          <a:latin typeface="+mn-lt"/>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p:bodyStyle>
    <p:otherStyle>
      <a:defPPr>
        <a:defRPr lang="en-US"/>
      </a:defPPr>
      <a:lvl1pPr marL="0" algn="l" defTabSz="1142817" rtl="0" eaLnBrk="1" latinLnBrk="0" hangingPunct="1">
        <a:defRPr sz="2250" kern="1200">
          <a:solidFill>
            <a:schemeClr val="tx1"/>
          </a:solidFill>
          <a:latin typeface="+mn-lt"/>
          <a:ea typeface="+mn-ea"/>
          <a:cs typeface="+mn-cs"/>
        </a:defRPr>
      </a:lvl1pPr>
      <a:lvl2pPr marL="571409" algn="l" defTabSz="1142817" rtl="0" eaLnBrk="1" latinLnBrk="0" hangingPunct="1">
        <a:defRPr sz="2250" kern="1200">
          <a:solidFill>
            <a:schemeClr val="tx1"/>
          </a:solidFill>
          <a:latin typeface="+mn-lt"/>
          <a:ea typeface="+mn-ea"/>
          <a:cs typeface="+mn-cs"/>
        </a:defRPr>
      </a:lvl2pPr>
      <a:lvl3pPr marL="1142817" algn="l" defTabSz="1142817" rtl="0" eaLnBrk="1" latinLnBrk="0" hangingPunct="1">
        <a:defRPr sz="2250" kern="1200">
          <a:solidFill>
            <a:schemeClr val="tx1"/>
          </a:solidFill>
          <a:latin typeface="+mn-lt"/>
          <a:ea typeface="+mn-ea"/>
          <a:cs typeface="+mn-cs"/>
        </a:defRPr>
      </a:lvl3pPr>
      <a:lvl4pPr marL="1714226" algn="l" defTabSz="1142817" rtl="0" eaLnBrk="1" latinLnBrk="0" hangingPunct="1">
        <a:defRPr sz="2250" kern="1200">
          <a:solidFill>
            <a:schemeClr val="tx1"/>
          </a:solidFill>
          <a:latin typeface="+mn-lt"/>
          <a:ea typeface="+mn-ea"/>
          <a:cs typeface="+mn-cs"/>
        </a:defRPr>
      </a:lvl4pPr>
      <a:lvl5pPr marL="2285634" algn="l" defTabSz="1142817" rtl="0" eaLnBrk="1" latinLnBrk="0" hangingPunct="1">
        <a:defRPr sz="2250" kern="1200">
          <a:solidFill>
            <a:schemeClr val="tx1"/>
          </a:solidFill>
          <a:latin typeface="+mn-lt"/>
          <a:ea typeface="+mn-ea"/>
          <a:cs typeface="+mn-cs"/>
        </a:defRPr>
      </a:lvl5pPr>
      <a:lvl6pPr marL="2857043" algn="l" defTabSz="1142817" rtl="0" eaLnBrk="1" latinLnBrk="0" hangingPunct="1">
        <a:defRPr sz="2250" kern="1200">
          <a:solidFill>
            <a:schemeClr val="tx1"/>
          </a:solidFill>
          <a:latin typeface="+mn-lt"/>
          <a:ea typeface="+mn-ea"/>
          <a:cs typeface="+mn-cs"/>
        </a:defRPr>
      </a:lvl6pPr>
      <a:lvl7pPr marL="3428451" algn="l" defTabSz="1142817" rtl="0" eaLnBrk="1" latinLnBrk="0" hangingPunct="1">
        <a:defRPr sz="2250" kern="1200">
          <a:solidFill>
            <a:schemeClr val="tx1"/>
          </a:solidFill>
          <a:latin typeface="+mn-lt"/>
          <a:ea typeface="+mn-ea"/>
          <a:cs typeface="+mn-cs"/>
        </a:defRPr>
      </a:lvl7pPr>
      <a:lvl8pPr marL="3999860" algn="l" defTabSz="1142817" rtl="0" eaLnBrk="1" latinLnBrk="0" hangingPunct="1">
        <a:defRPr sz="2250" kern="1200">
          <a:solidFill>
            <a:schemeClr val="tx1"/>
          </a:solidFill>
          <a:latin typeface="+mn-lt"/>
          <a:ea typeface="+mn-ea"/>
          <a:cs typeface="+mn-cs"/>
        </a:defRPr>
      </a:lvl8pPr>
      <a:lvl9pPr marL="4571268" algn="l" defTabSz="1142817" rtl="0" eaLnBrk="1" latinLnBrk="0" hangingPunct="1">
        <a:defRPr sz="22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7" Type="http://schemas.openxmlformats.org/officeDocument/2006/relationships/image" Target="../media/image20.emf"/><Relationship Id="rId2" Type="http://schemas.openxmlformats.org/officeDocument/2006/relationships/image" Target="../media/image15.emf"/><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https://miro.medium.com/max/1400/1*mYnlp504tAbcwstwUmt6Kg.png"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hyperlink" Target="https://material.io/design/color/applying-color-to-ui.html#usage"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material.io/design/color/applying-color-to-ui.html#usage"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hyperlink" Target="https://material.io/design/color/applying-color-to-ui.html#usage"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www.w3.org/TR/UNDERSTANDING-WCAG20/visual-audio-contrast-contrast.html"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comments" Target="../comments/comment2.xml"/></Relationships>
</file>

<file path=ppt/slides/_rels/slide36.xml.rels><?xml version="1.0" encoding="UTF-8" standalone="yes"?>
<Relationships xmlns="http://schemas.openxmlformats.org/package/2006/relationships"><Relationship Id="rId3" Type="http://schemas.openxmlformats.org/officeDocument/2006/relationships/hyperlink" Target="https://getstark.co/" TargetMode="External"/><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hyperlink" Target="https://www.toptal.com/designers/colorfilter"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6.emf"/><Relationship Id="rId7" Type="http://schemas.openxmlformats.org/officeDocument/2006/relationships/image" Target="../media/image20.emf"/><Relationship Id="rId2" Type="http://schemas.openxmlformats.org/officeDocument/2006/relationships/image" Target="../media/image15.emf"/><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hyperlink" Target="https://www.color-meanings.com/why-color-important-everyday-lif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medium.muz.li/the-importance-of-colour-a-brief-look-into-the-colour-psychology-of-everyday-life-581072bc221e"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comments" Target="../comments/comment1.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B581CF-F7CD-0E41-AE0D-89E5D09C9E72}"/>
              </a:ext>
            </a:extLst>
          </p:cNvPr>
          <p:cNvSpPr txBox="1"/>
          <p:nvPr/>
        </p:nvSpPr>
        <p:spPr>
          <a:xfrm>
            <a:off x="10114671" y="6527409"/>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Tree>
    <p:extLst>
      <p:ext uri="{BB962C8B-B14F-4D97-AF65-F5344CB8AC3E}">
        <p14:creationId xmlns:p14="http://schemas.microsoft.com/office/powerpoint/2010/main" val="3988597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10F5B9-8434-3989-29BE-BACD1A81D90C}"/>
              </a:ext>
            </a:extLst>
          </p:cNvPr>
          <p:cNvSpPr>
            <a:spLocks noGrp="1"/>
          </p:cNvSpPr>
          <p:nvPr>
            <p:ph type="title" idx="4294967295"/>
          </p:nvPr>
        </p:nvSpPr>
        <p:spPr>
          <a:xfrm>
            <a:off x="1491873" y="2420937"/>
            <a:ext cx="12254666" cy="3729037"/>
          </a:xfrm>
        </p:spPr>
        <p:txBody>
          <a:bodyPr>
            <a:normAutofit/>
          </a:bodyPr>
          <a:lstStyle/>
          <a:p>
            <a:pPr algn="ctr"/>
            <a:r>
              <a:rPr lang="en-IN" sz="4000" u="sng" dirty="0">
                <a:solidFill>
                  <a:schemeClr val="bg1"/>
                </a:solidFill>
                <a:latin typeface="Futura Next Book" panose="020B0502020204020303" pitchFamily="34" charset="77"/>
              </a:rPr>
              <a:t>How color affects users?</a:t>
            </a:r>
            <a:endParaRPr lang="en-US" sz="4000" u="sng" dirty="0">
              <a:solidFill>
                <a:schemeClr val="bg1"/>
              </a:solidFill>
              <a:latin typeface="Futura Next Book" panose="020B0502020204020303" pitchFamily="34" charset="77"/>
            </a:endParaRPr>
          </a:p>
        </p:txBody>
      </p:sp>
      <p:sp>
        <p:nvSpPr>
          <p:cNvPr id="14" name="TextBox 13">
            <a:extLst>
              <a:ext uri="{FF2B5EF4-FFF2-40B4-BE49-F238E27FC236}">
                <a16:creationId xmlns:a16="http://schemas.microsoft.com/office/drawing/2014/main" id="{42FFAD68-6EE4-ABBB-BCAB-6B0200B1FD07}"/>
              </a:ext>
            </a:extLst>
          </p:cNvPr>
          <p:cNvSpPr txBox="1"/>
          <p:nvPr/>
        </p:nvSpPr>
        <p:spPr>
          <a:xfrm>
            <a:off x="5065160" y="425350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Tree>
    <p:extLst>
      <p:ext uri="{BB962C8B-B14F-4D97-AF65-F5344CB8AC3E}">
        <p14:creationId xmlns:p14="http://schemas.microsoft.com/office/powerpoint/2010/main" val="6888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10F5B9-8434-3989-29BE-BACD1A81D90C}"/>
              </a:ext>
            </a:extLst>
          </p:cNvPr>
          <p:cNvSpPr>
            <a:spLocks noGrp="1"/>
          </p:cNvSpPr>
          <p:nvPr>
            <p:ph type="title" idx="4294967295"/>
          </p:nvPr>
        </p:nvSpPr>
        <p:spPr>
          <a:xfrm>
            <a:off x="2168449" y="2278697"/>
            <a:ext cx="10901513" cy="3729037"/>
          </a:xfrm>
        </p:spPr>
        <p:txBody>
          <a:bodyPr anchor="ctr">
            <a:normAutofit/>
          </a:bodyPr>
          <a:lstStyle/>
          <a:p>
            <a:pPr algn="ctr"/>
            <a:br>
              <a:rPr lang="en-IN" sz="3600" b="1" dirty="0">
                <a:solidFill>
                  <a:srgbClr val="03A0FF"/>
                </a:solidFill>
                <a:latin typeface="Futura Next Book" panose="020B0502020204020303" pitchFamily="34" charset="77"/>
                <a:ea typeface="+mn-ea"/>
                <a:cs typeface="+mn-cs"/>
              </a:rPr>
            </a:br>
            <a:r>
              <a:rPr lang="en-IN" sz="3600" b="1" dirty="0">
                <a:solidFill>
                  <a:srgbClr val="03A0FF"/>
                </a:solidFill>
                <a:latin typeface="Futura Next Book" panose="020B0502020204020303" pitchFamily="34" charset="77"/>
                <a:ea typeface="+mn-ea"/>
                <a:cs typeface="+mn-cs"/>
              </a:rPr>
              <a:t>Color affects emotions,</a:t>
            </a:r>
            <a:br>
              <a:rPr lang="en-IN" sz="3600" b="1" dirty="0">
                <a:solidFill>
                  <a:srgbClr val="03A0FF"/>
                </a:solidFill>
                <a:latin typeface="Futura Next Book" panose="020B0502020204020303" pitchFamily="34" charset="77"/>
                <a:ea typeface="+mn-ea"/>
                <a:cs typeface="+mn-cs"/>
              </a:rPr>
            </a:br>
            <a:r>
              <a:rPr lang="en-IN" sz="3600" b="1" dirty="0">
                <a:solidFill>
                  <a:srgbClr val="03A0FF"/>
                </a:solidFill>
                <a:latin typeface="Futura Next Book" panose="020B0502020204020303" pitchFamily="34" charset="77"/>
                <a:ea typeface="+mn-ea"/>
                <a:cs typeface="+mn-cs"/>
              </a:rPr>
              <a:t>emotions affect decisions.</a:t>
            </a:r>
            <a:endParaRPr lang="en-US" sz="3600" b="1" dirty="0">
              <a:solidFill>
                <a:srgbClr val="03A0FF"/>
              </a:solidFill>
              <a:latin typeface="Futura Next Book" panose="020B0502020204020303" pitchFamily="34" charset="77"/>
              <a:ea typeface="+mn-ea"/>
              <a:cs typeface="+mn-cs"/>
            </a:endParaRPr>
          </a:p>
        </p:txBody>
      </p:sp>
      <p:sp>
        <p:nvSpPr>
          <p:cNvPr id="14" name="TextBox 13">
            <a:extLst>
              <a:ext uri="{FF2B5EF4-FFF2-40B4-BE49-F238E27FC236}">
                <a16:creationId xmlns:a16="http://schemas.microsoft.com/office/drawing/2014/main" id="{42FFAD68-6EE4-ABBB-BCAB-6B0200B1FD07}"/>
              </a:ext>
            </a:extLst>
          </p:cNvPr>
          <p:cNvSpPr txBox="1"/>
          <p:nvPr/>
        </p:nvSpPr>
        <p:spPr>
          <a:xfrm>
            <a:off x="5065160" y="425350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Tree>
    <p:extLst>
      <p:ext uri="{BB962C8B-B14F-4D97-AF65-F5344CB8AC3E}">
        <p14:creationId xmlns:p14="http://schemas.microsoft.com/office/powerpoint/2010/main" val="1976464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6B3D555-30AA-1A2A-34F1-6C5FDF2C4DAD}"/>
              </a:ext>
            </a:extLst>
          </p:cNvPr>
          <p:cNvPicPr>
            <a:picLocks noChangeAspect="1"/>
          </p:cNvPicPr>
          <p:nvPr/>
        </p:nvPicPr>
        <p:blipFill rotWithShape="1">
          <a:blip r:embed="rId2"/>
          <a:srcRect l="26446"/>
          <a:stretch/>
        </p:blipFill>
        <p:spPr>
          <a:xfrm>
            <a:off x="5988948" y="1309782"/>
            <a:ext cx="8219721" cy="6030872"/>
          </a:xfrm>
          <a:prstGeom prst="rect">
            <a:avLst/>
          </a:prstGeom>
        </p:spPr>
      </p:pic>
      <p:sp>
        <p:nvSpPr>
          <p:cNvPr id="4" name="Text Placeholder 3">
            <a:extLst>
              <a:ext uri="{FF2B5EF4-FFF2-40B4-BE49-F238E27FC236}">
                <a16:creationId xmlns:a16="http://schemas.microsoft.com/office/drawing/2014/main" id="{ED61EAC3-6382-5CAC-8306-D0A3172E1105}"/>
              </a:ext>
            </a:extLst>
          </p:cNvPr>
          <p:cNvSpPr>
            <a:spLocks noGrp="1"/>
          </p:cNvSpPr>
          <p:nvPr>
            <p:ph type="body" sz="quarter" idx="4294967295"/>
          </p:nvPr>
        </p:nvSpPr>
        <p:spPr>
          <a:xfrm>
            <a:off x="972000" y="434975"/>
            <a:ext cx="5743575" cy="288925"/>
          </a:xfrm>
        </p:spPr>
        <p:txBody>
          <a:bodyPr>
            <a:noAutofit/>
          </a:bodyPr>
          <a:lstStyle/>
          <a:p>
            <a:pPr marL="0" indent="0">
              <a:lnSpc>
                <a:spcPct val="110000"/>
              </a:lnSpc>
              <a:buNone/>
            </a:pPr>
            <a:r>
              <a:rPr lang="en-US" sz="1800" dirty="0">
                <a:solidFill>
                  <a:schemeClr val="tx1">
                    <a:lumMod val="65000"/>
                    <a:lumOff val="35000"/>
                  </a:schemeClr>
                </a:solidFill>
                <a:latin typeface="Futura Next Book" panose="020B0502020204020303" pitchFamily="34" charset="77"/>
              </a:rPr>
              <a:t>Colors and usage</a:t>
            </a:r>
          </a:p>
        </p:txBody>
      </p:sp>
      <p:sp>
        <p:nvSpPr>
          <p:cNvPr id="18" name="TextBox 17">
            <a:extLst>
              <a:ext uri="{FF2B5EF4-FFF2-40B4-BE49-F238E27FC236}">
                <a16:creationId xmlns:a16="http://schemas.microsoft.com/office/drawing/2014/main" id="{DC096CA6-A1ED-23B7-B3E5-20D14FD9AAE2}"/>
              </a:ext>
            </a:extLst>
          </p:cNvPr>
          <p:cNvSpPr txBox="1"/>
          <p:nvPr/>
        </p:nvSpPr>
        <p:spPr>
          <a:xfrm>
            <a:off x="972000" y="1309782"/>
            <a:ext cx="3738702" cy="5368201"/>
          </a:xfrm>
          <a:prstGeom prst="rect">
            <a:avLst/>
          </a:prstGeom>
          <a:noFill/>
        </p:spPr>
        <p:txBody>
          <a:bodyPr wrap="square">
            <a:spAutoFit/>
          </a:bodyPr>
          <a:lstStyle/>
          <a:p>
            <a:pPr>
              <a:lnSpc>
                <a:spcPct val="120000"/>
              </a:lnSpc>
            </a:pPr>
            <a:r>
              <a:rPr lang="en-IN" sz="2400" dirty="0">
                <a:solidFill>
                  <a:srgbClr val="03A0FF"/>
                </a:solidFill>
                <a:latin typeface="Futura Next Book" panose="020B0502020204020303" pitchFamily="34" charset="77"/>
              </a:rPr>
              <a:t>Green and blue are the most common colors in nature</a:t>
            </a:r>
            <a:r>
              <a:rPr lang="en-IN" sz="2400" dirty="0">
                <a:latin typeface="Futura Next Book" panose="020B0502020204020303" pitchFamily="34" charset="77"/>
              </a:rPr>
              <a:t> </a:t>
            </a:r>
            <a:r>
              <a:rPr lang="en-IN" sz="2400" dirty="0">
                <a:solidFill>
                  <a:schemeClr val="bg1"/>
                </a:solidFill>
                <a:latin typeface="Futura Next Book" panose="020B0502020204020303" pitchFamily="34" charset="77"/>
              </a:rPr>
              <a:t>and provide better healing. </a:t>
            </a:r>
          </a:p>
          <a:p>
            <a:pPr>
              <a:lnSpc>
                <a:spcPct val="120000"/>
              </a:lnSpc>
            </a:pPr>
            <a:endParaRPr lang="en-IN" sz="2400" dirty="0">
              <a:solidFill>
                <a:schemeClr val="bg1"/>
              </a:solidFill>
              <a:latin typeface="Futura Next Book" panose="020B0502020204020303" pitchFamily="34" charset="77"/>
            </a:endParaRPr>
          </a:p>
          <a:p>
            <a:pPr>
              <a:lnSpc>
                <a:spcPct val="120000"/>
              </a:lnSpc>
            </a:pPr>
            <a:r>
              <a:rPr lang="en-IN" sz="2400" dirty="0">
                <a:solidFill>
                  <a:schemeClr val="bg1"/>
                </a:solidFill>
                <a:latin typeface="Futura Next Book" panose="020B0502020204020303" pitchFamily="34" charset="77"/>
              </a:rPr>
              <a:t>That’s why they are used in healthcare and banking app designs. </a:t>
            </a:r>
          </a:p>
          <a:p>
            <a:pPr>
              <a:lnSpc>
                <a:spcPct val="120000"/>
              </a:lnSpc>
            </a:pPr>
            <a:r>
              <a:rPr lang="en-IN" sz="2400" dirty="0">
                <a:solidFill>
                  <a:schemeClr val="bg1"/>
                </a:solidFill>
                <a:latin typeface="Futura Next Book" panose="020B0502020204020303" pitchFamily="34" charset="77"/>
              </a:rPr>
              <a:t>These colors enable users to make vital choices without stressing out. </a:t>
            </a:r>
          </a:p>
        </p:txBody>
      </p:sp>
    </p:spTree>
    <p:extLst>
      <p:ext uri="{BB962C8B-B14F-4D97-AF65-F5344CB8AC3E}">
        <p14:creationId xmlns:p14="http://schemas.microsoft.com/office/powerpoint/2010/main" val="3842497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DC096CA6-A1ED-23B7-B3E5-20D14FD9AAE2}"/>
              </a:ext>
            </a:extLst>
          </p:cNvPr>
          <p:cNvSpPr txBox="1"/>
          <p:nvPr/>
        </p:nvSpPr>
        <p:spPr>
          <a:xfrm>
            <a:off x="1060900" y="1817782"/>
            <a:ext cx="3738702" cy="1966757"/>
          </a:xfrm>
          <a:prstGeom prst="rect">
            <a:avLst/>
          </a:prstGeom>
          <a:noFill/>
        </p:spPr>
        <p:txBody>
          <a:bodyPr wrap="square">
            <a:spAutoFit/>
          </a:bodyPr>
          <a:lstStyle/>
          <a:p>
            <a:pPr>
              <a:lnSpc>
                <a:spcPct val="120000"/>
              </a:lnSpc>
            </a:pPr>
            <a:r>
              <a:rPr lang="en-IN" sz="2600" dirty="0">
                <a:solidFill>
                  <a:schemeClr val="bg1"/>
                </a:solidFill>
                <a:latin typeface="Futura Next Book" panose="020B0502020204020303" pitchFamily="34" charset="77"/>
              </a:rPr>
              <a:t>Which option do you think will persuade you to click the Buy Now call to action?</a:t>
            </a:r>
          </a:p>
        </p:txBody>
      </p:sp>
      <p:pic>
        <p:nvPicPr>
          <p:cNvPr id="3" name="Picture 2">
            <a:extLst>
              <a:ext uri="{FF2B5EF4-FFF2-40B4-BE49-F238E27FC236}">
                <a16:creationId xmlns:a16="http://schemas.microsoft.com/office/drawing/2014/main" id="{9BF62F07-F080-E6A8-50AE-C20059BE7900}"/>
              </a:ext>
            </a:extLst>
          </p:cNvPr>
          <p:cNvPicPr>
            <a:picLocks noChangeAspect="1"/>
          </p:cNvPicPr>
          <p:nvPr/>
        </p:nvPicPr>
        <p:blipFill>
          <a:blip r:embed="rId3"/>
          <a:stretch>
            <a:fillRect/>
          </a:stretch>
        </p:blipFill>
        <p:spPr>
          <a:xfrm>
            <a:off x="5569282" y="724516"/>
            <a:ext cx="4099848" cy="4761707"/>
          </a:xfrm>
          <a:prstGeom prst="rect">
            <a:avLst/>
          </a:prstGeom>
        </p:spPr>
      </p:pic>
      <p:pic>
        <p:nvPicPr>
          <p:cNvPr id="5" name="Picture 4">
            <a:extLst>
              <a:ext uri="{FF2B5EF4-FFF2-40B4-BE49-F238E27FC236}">
                <a16:creationId xmlns:a16="http://schemas.microsoft.com/office/drawing/2014/main" id="{A92DF405-FB73-E055-0CFF-F1D5C8CC719F}"/>
              </a:ext>
            </a:extLst>
          </p:cNvPr>
          <p:cNvPicPr>
            <a:picLocks noChangeAspect="1"/>
          </p:cNvPicPr>
          <p:nvPr/>
        </p:nvPicPr>
        <p:blipFill>
          <a:blip r:embed="rId4"/>
          <a:stretch>
            <a:fillRect/>
          </a:stretch>
        </p:blipFill>
        <p:spPr>
          <a:xfrm>
            <a:off x="10197446" y="2482617"/>
            <a:ext cx="4099848" cy="4761707"/>
          </a:xfrm>
          <a:prstGeom prst="rect">
            <a:avLst/>
          </a:prstGeom>
        </p:spPr>
      </p:pic>
      <p:sp>
        <p:nvSpPr>
          <p:cNvPr id="2" name="Text Placeholder 3">
            <a:extLst>
              <a:ext uri="{FF2B5EF4-FFF2-40B4-BE49-F238E27FC236}">
                <a16:creationId xmlns:a16="http://schemas.microsoft.com/office/drawing/2014/main" id="{752271AE-8462-57F4-0ED7-16F714ADE57D}"/>
              </a:ext>
            </a:extLst>
          </p:cNvPr>
          <p:cNvSpPr txBox="1">
            <a:spLocks/>
          </p:cNvSpPr>
          <p:nvPr/>
        </p:nvSpPr>
        <p:spPr>
          <a:xfrm>
            <a:off x="972000" y="434975"/>
            <a:ext cx="5743575" cy="288925"/>
          </a:xfrm>
          <a:prstGeom prst="rect">
            <a:avLst/>
          </a:prstGeom>
        </p:spPr>
        <p:txBody>
          <a:bodyPr vert="horz" lIns="91440" tIns="45720" rIns="91440" bIns="45720" rtlCol="0">
            <a:noAutofit/>
          </a:bodyPr>
          <a:lstStyle>
            <a:lvl1pPr marL="285704" indent="-285704" algn="l" defTabSz="1142817" rtl="0" eaLnBrk="1" latinLnBrk="0" hangingPunct="1">
              <a:lnSpc>
                <a:spcPct val="90000"/>
              </a:lnSpc>
              <a:spcBef>
                <a:spcPts val="1250"/>
              </a:spcBef>
              <a:buFont typeface="Arial" panose="020B0604020202020204" pitchFamily="34" charset="0"/>
              <a:buChar char="•"/>
              <a:defRPr sz="3499" kern="1200">
                <a:solidFill>
                  <a:schemeClr val="tx1"/>
                </a:solidFill>
                <a:latin typeface="+mn-lt"/>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3000" kern="1200">
                <a:solidFill>
                  <a:schemeClr val="tx1"/>
                </a:solidFill>
                <a:latin typeface="+mn-lt"/>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2500" kern="1200">
                <a:solidFill>
                  <a:schemeClr val="tx1"/>
                </a:solidFill>
                <a:latin typeface="+mn-lt"/>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sz="1800">
                <a:solidFill>
                  <a:schemeClr val="tx1">
                    <a:lumMod val="65000"/>
                    <a:lumOff val="35000"/>
                  </a:schemeClr>
                </a:solidFill>
                <a:latin typeface="Futura Next Book" panose="020B0502020204020303" pitchFamily="34" charset="77"/>
              </a:rPr>
              <a:t>Colors and usage</a:t>
            </a:r>
            <a:endParaRPr lang="en-US" sz="1800" dirty="0">
              <a:solidFill>
                <a:schemeClr val="tx1">
                  <a:lumMod val="65000"/>
                  <a:lumOff val="35000"/>
                </a:schemeClr>
              </a:solidFill>
              <a:latin typeface="Futura Next Book" panose="020B0502020204020303" pitchFamily="34" charset="77"/>
            </a:endParaRPr>
          </a:p>
        </p:txBody>
      </p:sp>
    </p:spTree>
    <p:extLst>
      <p:ext uri="{BB962C8B-B14F-4D97-AF65-F5344CB8AC3E}">
        <p14:creationId xmlns:p14="http://schemas.microsoft.com/office/powerpoint/2010/main" val="1118867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8A7D56-5B8E-FA11-39F3-E3968A76B913}"/>
              </a:ext>
            </a:extLst>
          </p:cNvPr>
          <p:cNvPicPr>
            <a:picLocks noChangeAspect="1"/>
          </p:cNvPicPr>
          <p:nvPr/>
        </p:nvPicPr>
        <p:blipFill rotWithShape="1">
          <a:blip r:embed="rId3"/>
          <a:srcRect l="24705" t="5082" b="5082"/>
          <a:stretch/>
        </p:blipFill>
        <p:spPr>
          <a:xfrm>
            <a:off x="6122701" y="1798795"/>
            <a:ext cx="8632986" cy="5562253"/>
          </a:xfrm>
          <a:prstGeom prst="rect">
            <a:avLst/>
          </a:prstGeom>
        </p:spPr>
      </p:pic>
      <p:sp>
        <p:nvSpPr>
          <p:cNvPr id="5" name="TextBox 4">
            <a:extLst>
              <a:ext uri="{FF2B5EF4-FFF2-40B4-BE49-F238E27FC236}">
                <a16:creationId xmlns:a16="http://schemas.microsoft.com/office/drawing/2014/main" id="{43B81A45-87A2-B179-8063-07C857FD3BC9}"/>
              </a:ext>
            </a:extLst>
          </p:cNvPr>
          <p:cNvSpPr txBox="1"/>
          <p:nvPr/>
        </p:nvSpPr>
        <p:spPr>
          <a:xfrm>
            <a:off x="972000" y="1646810"/>
            <a:ext cx="4374915" cy="3407151"/>
          </a:xfrm>
          <a:prstGeom prst="rect">
            <a:avLst/>
          </a:prstGeom>
          <a:noFill/>
        </p:spPr>
        <p:txBody>
          <a:bodyPr wrap="square">
            <a:spAutoFit/>
          </a:bodyPr>
          <a:lstStyle/>
          <a:p>
            <a:pPr>
              <a:lnSpc>
                <a:spcPct val="120000"/>
              </a:lnSpc>
            </a:pPr>
            <a:r>
              <a:rPr lang="en-IN" sz="2600" dirty="0">
                <a:solidFill>
                  <a:schemeClr val="bg1"/>
                </a:solidFill>
                <a:latin typeface="Futura Next Book" panose="020B0502020204020303" pitchFamily="34" charset="77"/>
              </a:rPr>
              <a:t>Predicting</a:t>
            </a:r>
            <a:r>
              <a:rPr lang="en-IN" sz="2600" dirty="0">
                <a:latin typeface="Futura Next Book" panose="020B0502020204020303" pitchFamily="34" charset="77"/>
              </a:rPr>
              <a:t> </a:t>
            </a:r>
            <a:r>
              <a:rPr lang="en-IN" sz="2600" dirty="0">
                <a:solidFill>
                  <a:srgbClr val="03A0FF"/>
                </a:solidFill>
                <a:latin typeface="Futura Next Book" panose="020B0502020204020303" pitchFamily="34" charset="77"/>
              </a:rPr>
              <a:t>user reactions to color appropriateness is more important than the individual color itself </a:t>
            </a:r>
            <a:r>
              <a:rPr lang="en-IN" sz="2600" dirty="0">
                <a:solidFill>
                  <a:schemeClr val="bg1"/>
                </a:solidFill>
                <a:latin typeface="Futura Next Book" panose="020B0502020204020303" pitchFamily="34" charset="77"/>
              </a:rPr>
              <a:t>when it comes to picking the right palette for the interface.</a:t>
            </a:r>
          </a:p>
        </p:txBody>
      </p:sp>
      <p:sp>
        <p:nvSpPr>
          <p:cNvPr id="2" name="Text Placeholder 3">
            <a:extLst>
              <a:ext uri="{FF2B5EF4-FFF2-40B4-BE49-F238E27FC236}">
                <a16:creationId xmlns:a16="http://schemas.microsoft.com/office/drawing/2014/main" id="{A9A6C166-BAA8-0607-03EC-EE32845690BB}"/>
              </a:ext>
            </a:extLst>
          </p:cNvPr>
          <p:cNvSpPr txBox="1">
            <a:spLocks/>
          </p:cNvSpPr>
          <p:nvPr/>
        </p:nvSpPr>
        <p:spPr>
          <a:xfrm>
            <a:off x="972000" y="434975"/>
            <a:ext cx="5743575" cy="288925"/>
          </a:xfrm>
          <a:prstGeom prst="rect">
            <a:avLst/>
          </a:prstGeom>
        </p:spPr>
        <p:txBody>
          <a:bodyPr vert="horz" lIns="91440" tIns="45720" rIns="91440" bIns="45720" rtlCol="0">
            <a:noAutofit/>
          </a:bodyPr>
          <a:lstStyle>
            <a:lvl1pPr marL="285704" indent="-285704" algn="l" defTabSz="1142817" rtl="0" eaLnBrk="1" latinLnBrk="0" hangingPunct="1">
              <a:lnSpc>
                <a:spcPct val="90000"/>
              </a:lnSpc>
              <a:spcBef>
                <a:spcPts val="1250"/>
              </a:spcBef>
              <a:buFont typeface="Arial" panose="020B0604020202020204" pitchFamily="34" charset="0"/>
              <a:buChar char="•"/>
              <a:defRPr sz="3499" kern="1200">
                <a:solidFill>
                  <a:schemeClr val="tx1"/>
                </a:solidFill>
                <a:latin typeface="+mn-lt"/>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3000" kern="1200">
                <a:solidFill>
                  <a:schemeClr val="tx1"/>
                </a:solidFill>
                <a:latin typeface="+mn-lt"/>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2500" kern="1200">
                <a:solidFill>
                  <a:schemeClr val="tx1"/>
                </a:solidFill>
                <a:latin typeface="+mn-lt"/>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sz="1800">
                <a:solidFill>
                  <a:schemeClr val="tx1">
                    <a:lumMod val="65000"/>
                    <a:lumOff val="35000"/>
                  </a:schemeClr>
                </a:solidFill>
                <a:latin typeface="Futura Next Book" panose="020B0502020204020303" pitchFamily="34" charset="77"/>
              </a:rPr>
              <a:t>Colors and usage</a:t>
            </a:r>
            <a:endParaRPr lang="en-US" sz="1800" dirty="0">
              <a:solidFill>
                <a:schemeClr val="tx1">
                  <a:lumMod val="65000"/>
                  <a:lumOff val="35000"/>
                </a:schemeClr>
              </a:solidFill>
              <a:latin typeface="Futura Next Book" panose="020B0502020204020303" pitchFamily="34" charset="77"/>
            </a:endParaRPr>
          </a:p>
        </p:txBody>
      </p:sp>
    </p:spTree>
    <p:extLst>
      <p:ext uri="{BB962C8B-B14F-4D97-AF65-F5344CB8AC3E}">
        <p14:creationId xmlns:p14="http://schemas.microsoft.com/office/powerpoint/2010/main" val="1256507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4">
            <a:extLst>
              <a:ext uri="{FF2B5EF4-FFF2-40B4-BE49-F238E27FC236}">
                <a16:creationId xmlns:a16="http://schemas.microsoft.com/office/drawing/2014/main" id="{DE276EAE-38EC-957B-42CF-EBC055DDCD21}"/>
              </a:ext>
            </a:extLst>
          </p:cNvPr>
          <p:cNvSpPr txBox="1">
            <a:spLocks/>
          </p:cNvSpPr>
          <p:nvPr/>
        </p:nvSpPr>
        <p:spPr>
          <a:xfrm>
            <a:off x="1047600" y="946800"/>
            <a:ext cx="13143131" cy="739125"/>
          </a:xfrm>
          <a:prstGeom prst="rect">
            <a:avLst/>
          </a:prstGeom>
        </p:spPr>
        <p:txBody>
          <a:bodyPr vert="horz" lIns="91440" tIns="45720" rIns="91440" bIns="45720" rtlCol="0" anchor="ctr">
            <a:normAutofit/>
          </a:bodyPr>
          <a:lstStyle>
            <a:lvl1pPr algn="l" defTabSz="1142817" rtl="0" eaLnBrk="1" latinLnBrk="0" hangingPunct="1">
              <a:lnSpc>
                <a:spcPct val="90000"/>
              </a:lnSpc>
              <a:spcBef>
                <a:spcPct val="0"/>
              </a:spcBef>
              <a:buNone/>
              <a:defRPr sz="3600" b="0" i="0" u="sng" kern="1200">
                <a:solidFill>
                  <a:schemeClr val="tx1"/>
                </a:solidFill>
                <a:latin typeface="Futura Next Book" panose="020B0502020204020303" pitchFamily="34" charset="77"/>
                <a:ea typeface="+mj-ea"/>
                <a:cs typeface="+mj-cs"/>
              </a:defRPr>
            </a:lvl1pPr>
          </a:lstStyle>
          <a:p>
            <a:r>
              <a:rPr lang="en-US" sz="3000" b="1" u="none" dirty="0">
                <a:solidFill>
                  <a:schemeClr val="bg1"/>
                </a:solidFill>
              </a:rPr>
              <a:t>Colors and UI design</a:t>
            </a:r>
          </a:p>
        </p:txBody>
      </p:sp>
      <p:grpSp>
        <p:nvGrpSpPr>
          <p:cNvPr id="2" name="Group 1">
            <a:extLst>
              <a:ext uri="{FF2B5EF4-FFF2-40B4-BE49-F238E27FC236}">
                <a16:creationId xmlns:a16="http://schemas.microsoft.com/office/drawing/2014/main" id="{AAEC5951-FFF5-2806-A1B8-21BA25686935}"/>
              </a:ext>
            </a:extLst>
          </p:cNvPr>
          <p:cNvGrpSpPr/>
          <p:nvPr/>
        </p:nvGrpSpPr>
        <p:grpSpPr>
          <a:xfrm>
            <a:off x="1047600" y="2073722"/>
            <a:ext cx="3849864" cy="4084191"/>
            <a:chOff x="6198758" y="5408877"/>
            <a:chExt cx="3012135" cy="4423468"/>
          </a:xfrm>
          <a:solidFill>
            <a:schemeClr val="tx1">
              <a:lumMod val="75000"/>
              <a:lumOff val="25000"/>
            </a:schemeClr>
          </a:solidFill>
        </p:grpSpPr>
        <p:sp>
          <p:nvSpPr>
            <p:cNvPr id="3" name="Rectangle 2">
              <a:extLst>
                <a:ext uri="{FF2B5EF4-FFF2-40B4-BE49-F238E27FC236}">
                  <a16:creationId xmlns:a16="http://schemas.microsoft.com/office/drawing/2014/main" id="{F43AEFCC-EC56-6280-B3A3-775D2EFF9C0E}"/>
                </a:ext>
              </a:extLst>
            </p:cNvPr>
            <p:cNvSpPr/>
            <p:nvPr/>
          </p:nvSpPr>
          <p:spPr>
            <a:xfrm>
              <a:off x="6198758" y="5408877"/>
              <a:ext cx="3012135" cy="44234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D7E35EA9-0EA2-4835-EDFA-D405DC7633FF}"/>
                </a:ext>
              </a:extLst>
            </p:cNvPr>
            <p:cNvSpPr txBox="1"/>
            <p:nvPr/>
          </p:nvSpPr>
          <p:spPr>
            <a:xfrm>
              <a:off x="6598652" y="5722046"/>
              <a:ext cx="2231241" cy="2645916"/>
            </a:xfrm>
            <a:prstGeom prst="rect">
              <a:avLst/>
            </a:prstGeom>
            <a:grpFill/>
          </p:spPr>
          <p:txBody>
            <a:bodyPr wrap="square">
              <a:spAutoFit/>
            </a:bodyPr>
            <a:lstStyle/>
            <a:p>
              <a:pPr>
                <a:lnSpc>
                  <a:spcPct val="110000"/>
                </a:lnSpc>
              </a:pPr>
              <a:r>
                <a:rPr lang="en-IN" sz="2000" b="1" dirty="0">
                  <a:solidFill>
                    <a:schemeClr val="bg1">
                      <a:lumMod val="65000"/>
                    </a:schemeClr>
                  </a:solidFill>
                  <a:latin typeface="Futura Next Book" panose="020B0502020204020303" pitchFamily="34" charset="77"/>
                </a:rPr>
                <a:t>People take </a:t>
              </a:r>
              <a:r>
                <a:rPr lang="en-IN" sz="2000" b="1" dirty="0">
                  <a:solidFill>
                    <a:srgbClr val="03A0FF"/>
                  </a:solidFill>
                  <a:latin typeface="Futura Next Book" panose="020B0502020204020303" pitchFamily="34" charset="77"/>
                </a:rPr>
                <a:t>only 90 seconds to make subconscious judgments</a:t>
              </a:r>
              <a:r>
                <a:rPr lang="en-IN" sz="2000" b="1" dirty="0">
                  <a:solidFill>
                    <a:srgbClr val="141414"/>
                  </a:solidFill>
                  <a:latin typeface="Futura Next Book" panose="020B0502020204020303" pitchFamily="34" charset="77"/>
                </a:rPr>
                <a:t> </a:t>
              </a:r>
              <a:r>
                <a:rPr lang="en-IN" sz="2000" b="1" dirty="0">
                  <a:solidFill>
                    <a:schemeClr val="bg1">
                      <a:lumMod val="65000"/>
                    </a:schemeClr>
                  </a:solidFill>
                  <a:latin typeface="Futura Next Book" panose="020B0502020204020303" pitchFamily="34" charset="77"/>
                </a:rPr>
                <a:t>about a product and</a:t>
              </a:r>
            </a:p>
            <a:p>
              <a:pPr>
                <a:lnSpc>
                  <a:spcPct val="110000"/>
                </a:lnSpc>
              </a:pPr>
              <a:r>
                <a:rPr lang="en-IN" sz="2000" b="1" dirty="0">
                  <a:solidFill>
                    <a:srgbClr val="03A0FF"/>
                  </a:solidFill>
                  <a:latin typeface="Futura Next Book" panose="020B0502020204020303" pitchFamily="34" charset="77"/>
                </a:rPr>
                <a:t>62% - 90% is based on color alone.</a:t>
              </a:r>
            </a:p>
          </p:txBody>
        </p:sp>
      </p:grpSp>
      <p:grpSp>
        <p:nvGrpSpPr>
          <p:cNvPr id="6" name="Group 5">
            <a:extLst>
              <a:ext uri="{FF2B5EF4-FFF2-40B4-BE49-F238E27FC236}">
                <a16:creationId xmlns:a16="http://schemas.microsoft.com/office/drawing/2014/main" id="{119659E7-A327-D9A8-C847-EAA58ECD5A58}"/>
              </a:ext>
            </a:extLst>
          </p:cNvPr>
          <p:cNvGrpSpPr/>
          <p:nvPr/>
        </p:nvGrpSpPr>
        <p:grpSpPr>
          <a:xfrm>
            <a:off x="5592558" y="2073722"/>
            <a:ext cx="3849864" cy="4084191"/>
            <a:chOff x="6198758" y="5408877"/>
            <a:chExt cx="3012135" cy="4423468"/>
          </a:xfrm>
          <a:solidFill>
            <a:schemeClr val="tx1">
              <a:lumMod val="75000"/>
              <a:lumOff val="25000"/>
            </a:schemeClr>
          </a:solidFill>
        </p:grpSpPr>
        <p:sp>
          <p:nvSpPr>
            <p:cNvPr id="7" name="Rectangle 6">
              <a:extLst>
                <a:ext uri="{FF2B5EF4-FFF2-40B4-BE49-F238E27FC236}">
                  <a16:creationId xmlns:a16="http://schemas.microsoft.com/office/drawing/2014/main" id="{0436D3DC-1936-8684-B1DE-C2AB2F15533E}"/>
                </a:ext>
              </a:extLst>
            </p:cNvPr>
            <p:cNvSpPr/>
            <p:nvPr/>
          </p:nvSpPr>
          <p:spPr>
            <a:xfrm>
              <a:off x="6198758" y="5408877"/>
              <a:ext cx="3012135" cy="44234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8B5889EE-66B7-5BBF-3C3B-830F8D01B68C}"/>
                </a:ext>
              </a:extLst>
            </p:cNvPr>
            <p:cNvSpPr txBox="1"/>
            <p:nvPr/>
          </p:nvSpPr>
          <p:spPr>
            <a:xfrm>
              <a:off x="6598652" y="5722046"/>
              <a:ext cx="2231241" cy="1535604"/>
            </a:xfrm>
            <a:prstGeom prst="rect">
              <a:avLst/>
            </a:prstGeom>
            <a:grpFill/>
          </p:spPr>
          <p:txBody>
            <a:bodyPr wrap="square">
              <a:spAutoFit/>
            </a:bodyPr>
            <a:lstStyle/>
            <a:p>
              <a:pPr>
                <a:lnSpc>
                  <a:spcPct val="110000"/>
                </a:lnSpc>
              </a:pPr>
              <a:r>
                <a:rPr lang="en-IN" sz="2000" b="1" dirty="0">
                  <a:solidFill>
                    <a:schemeClr val="bg1">
                      <a:lumMod val="65000"/>
                    </a:schemeClr>
                  </a:solidFill>
                  <a:latin typeface="Futura Next Book" panose="020B0502020204020303" pitchFamily="34" charset="77"/>
                </a:rPr>
                <a:t>Thoughtfully selected colors help </a:t>
              </a:r>
              <a:r>
                <a:rPr lang="en-IN" sz="2000" b="1" dirty="0">
                  <a:solidFill>
                    <a:srgbClr val="03A0FF"/>
                  </a:solidFill>
                  <a:latin typeface="Futura Next Book" panose="020B0502020204020303" pitchFamily="34" charset="77"/>
                </a:rPr>
                <a:t>put users in the frame of mind to take action. </a:t>
              </a:r>
            </a:p>
          </p:txBody>
        </p:sp>
      </p:grpSp>
      <p:grpSp>
        <p:nvGrpSpPr>
          <p:cNvPr id="10" name="Group 9">
            <a:extLst>
              <a:ext uri="{FF2B5EF4-FFF2-40B4-BE49-F238E27FC236}">
                <a16:creationId xmlns:a16="http://schemas.microsoft.com/office/drawing/2014/main" id="{51540C8B-C213-F567-64ED-38DE501676EB}"/>
              </a:ext>
            </a:extLst>
          </p:cNvPr>
          <p:cNvGrpSpPr/>
          <p:nvPr/>
        </p:nvGrpSpPr>
        <p:grpSpPr>
          <a:xfrm>
            <a:off x="10129580" y="2073722"/>
            <a:ext cx="3849864" cy="4084191"/>
            <a:chOff x="6198758" y="5408877"/>
            <a:chExt cx="3012135" cy="4423468"/>
          </a:xfrm>
          <a:solidFill>
            <a:schemeClr val="tx1">
              <a:lumMod val="75000"/>
              <a:lumOff val="25000"/>
            </a:schemeClr>
          </a:solidFill>
        </p:grpSpPr>
        <p:sp>
          <p:nvSpPr>
            <p:cNvPr id="11" name="Rectangle 10">
              <a:extLst>
                <a:ext uri="{FF2B5EF4-FFF2-40B4-BE49-F238E27FC236}">
                  <a16:creationId xmlns:a16="http://schemas.microsoft.com/office/drawing/2014/main" id="{1BCF01C1-3E3B-4602-6880-0DD626E070FC}"/>
                </a:ext>
              </a:extLst>
            </p:cNvPr>
            <p:cNvSpPr/>
            <p:nvPr/>
          </p:nvSpPr>
          <p:spPr>
            <a:xfrm>
              <a:off x="6198758" y="5408877"/>
              <a:ext cx="3012135" cy="44234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82BFA43A-9AA0-D442-60C6-912B2696AB3F}"/>
                </a:ext>
              </a:extLst>
            </p:cNvPr>
            <p:cNvSpPr txBox="1"/>
            <p:nvPr/>
          </p:nvSpPr>
          <p:spPr>
            <a:xfrm>
              <a:off x="6598652" y="5722046"/>
              <a:ext cx="2377722" cy="2279238"/>
            </a:xfrm>
            <a:prstGeom prst="rect">
              <a:avLst/>
            </a:prstGeom>
            <a:grpFill/>
          </p:spPr>
          <p:txBody>
            <a:bodyPr wrap="square">
              <a:spAutoFit/>
            </a:bodyPr>
            <a:lstStyle/>
            <a:p>
              <a:pPr>
                <a:lnSpc>
                  <a:spcPct val="110000"/>
                </a:lnSpc>
              </a:pPr>
              <a:r>
                <a:rPr lang="en-IN" sz="2000" b="1" dirty="0">
                  <a:solidFill>
                    <a:schemeClr val="bg1">
                      <a:lumMod val="65000"/>
                    </a:schemeClr>
                  </a:solidFill>
                  <a:latin typeface="Futura Next Book" panose="020B0502020204020303" pitchFamily="34" charset="77"/>
                </a:rPr>
                <a:t>Right color combinations affect the attractiveness of</a:t>
              </a:r>
            </a:p>
            <a:p>
              <a:pPr>
                <a:lnSpc>
                  <a:spcPct val="110000"/>
                </a:lnSpc>
              </a:pPr>
              <a:r>
                <a:rPr lang="en-IN" sz="2000" b="1" dirty="0">
                  <a:solidFill>
                    <a:schemeClr val="bg1">
                      <a:lumMod val="65000"/>
                    </a:schemeClr>
                  </a:solidFill>
                  <a:latin typeface="Futura Next Book" panose="020B0502020204020303" pitchFamily="34" charset="77"/>
                </a:rPr>
                <a:t>UI and </a:t>
              </a:r>
              <a:r>
                <a:rPr lang="en-IN" sz="2000" b="1" dirty="0">
                  <a:solidFill>
                    <a:srgbClr val="03A0FF"/>
                  </a:solidFill>
                  <a:latin typeface="Futura Next Book" panose="020B0502020204020303" pitchFamily="34" charset="77"/>
                </a:rPr>
                <a:t>enhance the usability level</a:t>
              </a:r>
            </a:p>
            <a:p>
              <a:pPr>
                <a:lnSpc>
                  <a:spcPct val="110000"/>
                </a:lnSpc>
              </a:pPr>
              <a:endParaRPr lang="en-IN" sz="2000" b="1" dirty="0">
                <a:solidFill>
                  <a:srgbClr val="141414"/>
                </a:solidFill>
                <a:latin typeface="Futura Next Book" panose="020B0502020204020303" pitchFamily="34" charset="77"/>
              </a:endParaRPr>
            </a:p>
          </p:txBody>
        </p:sp>
      </p:grpSp>
      <p:sp>
        <p:nvSpPr>
          <p:cNvPr id="5" name="Text Placeholder 3">
            <a:extLst>
              <a:ext uri="{FF2B5EF4-FFF2-40B4-BE49-F238E27FC236}">
                <a16:creationId xmlns:a16="http://schemas.microsoft.com/office/drawing/2014/main" id="{8A326EF9-9393-656C-1C6B-3228FFE174D5}"/>
              </a:ext>
            </a:extLst>
          </p:cNvPr>
          <p:cNvSpPr txBox="1">
            <a:spLocks/>
          </p:cNvSpPr>
          <p:nvPr/>
        </p:nvSpPr>
        <p:spPr>
          <a:xfrm>
            <a:off x="972000" y="434975"/>
            <a:ext cx="5743575" cy="288925"/>
          </a:xfrm>
          <a:prstGeom prst="rect">
            <a:avLst/>
          </a:prstGeom>
        </p:spPr>
        <p:txBody>
          <a:bodyPr vert="horz" lIns="91440" tIns="45720" rIns="91440" bIns="45720" rtlCol="0">
            <a:noAutofit/>
          </a:bodyPr>
          <a:lstStyle>
            <a:lvl1pPr marL="285704" indent="-285704" algn="l" defTabSz="1142817" rtl="0" eaLnBrk="1" latinLnBrk="0" hangingPunct="1">
              <a:lnSpc>
                <a:spcPct val="90000"/>
              </a:lnSpc>
              <a:spcBef>
                <a:spcPts val="1250"/>
              </a:spcBef>
              <a:buFont typeface="Arial" panose="020B0604020202020204" pitchFamily="34" charset="0"/>
              <a:buChar char="•"/>
              <a:defRPr sz="3499" kern="1200">
                <a:solidFill>
                  <a:schemeClr val="tx1"/>
                </a:solidFill>
                <a:latin typeface="+mn-lt"/>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3000" kern="1200">
                <a:solidFill>
                  <a:schemeClr val="tx1"/>
                </a:solidFill>
                <a:latin typeface="+mn-lt"/>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2500" kern="1200">
                <a:solidFill>
                  <a:schemeClr val="tx1"/>
                </a:solidFill>
                <a:latin typeface="+mn-lt"/>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sz="1800">
                <a:solidFill>
                  <a:schemeClr val="tx1">
                    <a:lumMod val="65000"/>
                    <a:lumOff val="35000"/>
                  </a:schemeClr>
                </a:solidFill>
                <a:latin typeface="Futura Next Book" panose="020B0502020204020303" pitchFamily="34" charset="77"/>
              </a:rPr>
              <a:t>Colors and usage</a:t>
            </a:r>
            <a:endParaRPr lang="en-US" sz="1800" dirty="0">
              <a:solidFill>
                <a:schemeClr val="tx1">
                  <a:lumMod val="65000"/>
                  <a:lumOff val="35000"/>
                </a:schemeClr>
              </a:solidFill>
              <a:latin typeface="Futura Next Book" panose="020B0502020204020303" pitchFamily="34" charset="77"/>
            </a:endParaRPr>
          </a:p>
        </p:txBody>
      </p:sp>
    </p:spTree>
    <p:extLst>
      <p:ext uri="{BB962C8B-B14F-4D97-AF65-F5344CB8AC3E}">
        <p14:creationId xmlns:p14="http://schemas.microsoft.com/office/powerpoint/2010/main" val="3981118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10F5B9-8434-3989-29BE-BACD1A81D90C}"/>
              </a:ext>
            </a:extLst>
          </p:cNvPr>
          <p:cNvSpPr>
            <a:spLocks noGrp="1"/>
          </p:cNvSpPr>
          <p:nvPr>
            <p:ph type="title" idx="4294967295"/>
          </p:nvPr>
        </p:nvSpPr>
        <p:spPr>
          <a:xfrm>
            <a:off x="2168524" y="2420938"/>
            <a:ext cx="10901363" cy="3729037"/>
          </a:xfrm>
        </p:spPr>
        <p:txBody>
          <a:bodyPr anchor="t">
            <a:normAutofit/>
          </a:bodyPr>
          <a:lstStyle/>
          <a:p>
            <a:pPr algn="ctr"/>
            <a:r>
              <a:rPr lang="en-IN" sz="3200" b="1" dirty="0">
                <a:solidFill>
                  <a:schemeClr val="bg1"/>
                </a:solidFill>
                <a:latin typeface="Futura Next Book" panose="020B0502020204020303" pitchFamily="34" charset="77"/>
                <a:ea typeface="+mn-ea"/>
                <a:cs typeface="+mn-cs"/>
              </a:rPr>
              <a:t>Quick facts</a:t>
            </a:r>
            <a:br>
              <a:rPr lang="en-IN" sz="3200" b="1" dirty="0">
                <a:solidFill>
                  <a:srgbClr val="03A0FF"/>
                </a:solidFill>
                <a:latin typeface="Futura Next Book" panose="020B0502020204020303" pitchFamily="34" charset="77"/>
                <a:ea typeface="+mn-ea"/>
                <a:cs typeface="+mn-cs"/>
              </a:rPr>
            </a:br>
            <a:br>
              <a:rPr lang="en-IN" sz="3200" b="1" dirty="0">
                <a:solidFill>
                  <a:srgbClr val="03A0FF"/>
                </a:solidFill>
                <a:latin typeface="Futura Next Book" panose="020B0502020204020303" pitchFamily="34" charset="77"/>
                <a:ea typeface="+mn-ea"/>
                <a:cs typeface="+mn-cs"/>
              </a:rPr>
            </a:br>
            <a:r>
              <a:rPr lang="en-IN" sz="3200" b="1" dirty="0">
                <a:solidFill>
                  <a:srgbClr val="03A0FF"/>
                </a:solidFill>
                <a:latin typeface="Futura Next Book" panose="020B0502020204020303" pitchFamily="34" charset="77"/>
                <a:ea typeface="+mn-ea"/>
                <a:cs typeface="+mn-cs"/>
              </a:rPr>
              <a:t>The average human can perceive </a:t>
            </a:r>
            <a:r>
              <a:rPr lang="en-IN" sz="3200" b="1" dirty="0">
                <a:solidFill>
                  <a:srgbClr val="FF668B"/>
                </a:solidFill>
                <a:latin typeface="Futura Next Book" panose="020B0502020204020303" pitchFamily="34" charset="77"/>
                <a:ea typeface="+mn-ea"/>
                <a:cs typeface="+mn-cs"/>
              </a:rPr>
              <a:t>one million </a:t>
            </a:r>
            <a:r>
              <a:rPr lang="en-IN" sz="3200" b="1" dirty="0">
                <a:solidFill>
                  <a:srgbClr val="03A0FF"/>
                </a:solidFill>
                <a:latin typeface="Futura Next Book" panose="020B0502020204020303" pitchFamily="34" charset="77"/>
                <a:ea typeface="+mn-ea"/>
                <a:cs typeface="+mn-cs"/>
              </a:rPr>
              <a:t>colors.</a:t>
            </a:r>
            <a:br>
              <a:rPr lang="en-IN" sz="3200" b="1" dirty="0">
                <a:solidFill>
                  <a:srgbClr val="03A0FF"/>
                </a:solidFill>
                <a:latin typeface="Futura Next Book" panose="020B0502020204020303" pitchFamily="34" charset="77"/>
                <a:ea typeface="+mn-ea"/>
                <a:cs typeface="+mn-cs"/>
              </a:rPr>
            </a:br>
            <a:br>
              <a:rPr lang="en-IN" sz="3200" b="1" dirty="0">
                <a:solidFill>
                  <a:srgbClr val="03A0FF"/>
                </a:solidFill>
                <a:latin typeface="Futura Next Book" panose="020B0502020204020303" pitchFamily="34" charset="77"/>
                <a:ea typeface="+mn-ea"/>
                <a:cs typeface="+mn-cs"/>
              </a:rPr>
            </a:br>
            <a:r>
              <a:rPr lang="en-IN" sz="3200" b="1" dirty="0">
                <a:solidFill>
                  <a:srgbClr val="03A0FF"/>
                </a:solidFill>
                <a:latin typeface="Futura Next Book" panose="020B0502020204020303" pitchFamily="34" charset="77"/>
              </a:rPr>
              <a:t>The colors you see may not always be the same someone else sees.</a:t>
            </a:r>
            <a:endParaRPr lang="en-US" sz="3200" b="1" dirty="0">
              <a:solidFill>
                <a:srgbClr val="03A0FF"/>
              </a:solidFill>
              <a:latin typeface="Futura Next Book" panose="020B0502020204020303" pitchFamily="34" charset="77"/>
              <a:ea typeface="+mn-ea"/>
              <a:cs typeface="+mn-cs"/>
            </a:endParaRPr>
          </a:p>
        </p:txBody>
      </p:sp>
      <p:sp>
        <p:nvSpPr>
          <p:cNvPr id="14" name="TextBox 13">
            <a:extLst>
              <a:ext uri="{FF2B5EF4-FFF2-40B4-BE49-F238E27FC236}">
                <a16:creationId xmlns:a16="http://schemas.microsoft.com/office/drawing/2014/main" id="{42FFAD68-6EE4-ABBB-BCAB-6B0200B1FD07}"/>
              </a:ext>
            </a:extLst>
          </p:cNvPr>
          <p:cNvSpPr txBox="1"/>
          <p:nvPr/>
        </p:nvSpPr>
        <p:spPr>
          <a:xfrm>
            <a:off x="5065160" y="425350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Tree>
    <p:extLst>
      <p:ext uri="{BB962C8B-B14F-4D97-AF65-F5344CB8AC3E}">
        <p14:creationId xmlns:p14="http://schemas.microsoft.com/office/powerpoint/2010/main" val="3918813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44AC8-D8F3-A6A0-5B90-DA58C162A9E0}"/>
              </a:ext>
            </a:extLst>
          </p:cNvPr>
          <p:cNvSpPr>
            <a:spLocks noGrp="1"/>
          </p:cNvSpPr>
          <p:nvPr>
            <p:ph type="title"/>
          </p:nvPr>
        </p:nvSpPr>
        <p:spPr>
          <a:xfrm>
            <a:off x="1047641" y="2100978"/>
            <a:ext cx="13882797" cy="2184478"/>
          </a:xfrm>
        </p:spPr>
        <p:txBody>
          <a:bodyPr>
            <a:normAutofit/>
          </a:bodyPr>
          <a:lstStyle/>
          <a:p>
            <a:r>
              <a:rPr lang="en-IN" sz="6000" dirty="0"/>
              <a:t>Color process</a:t>
            </a:r>
            <a:br>
              <a:rPr lang="en-IN" sz="6000" dirty="0"/>
            </a:br>
            <a:r>
              <a:rPr lang="en-IN" sz="6000" dirty="0"/>
              <a:t>in UI design</a:t>
            </a:r>
            <a:endParaRPr lang="en-US" sz="6000" dirty="0"/>
          </a:p>
        </p:txBody>
      </p:sp>
      <p:pic>
        <p:nvPicPr>
          <p:cNvPr id="3" name="Picture 2">
            <a:extLst>
              <a:ext uri="{FF2B5EF4-FFF2-40B4-BE49-F238E27FC236}">
                <a16:creationId xmlns:a16="http://schemas.microsoft.com/office/drawing/2014/main" id="{9A5B55C7-0599-0B8A-68EF-4F2B3411CF67}"/>
              </a:ext>
            </a:extLst>
          </p:cNvPr>
          <p:cNvPicPr>
            <a:picLocks noChangeAspect="1"/>
          </p:cNvPicPr>
          <p:nvPr/>
        </p:nvPicPr>
        <p:blipFill>
          <a:blip r:embed="rId2"/>
          <a:stretch>
            <a:fillRect/>
          </a:stretch>
        </p:blipFill>
        <p:spPr>
          <a:xfrm>
            <a:off x="9694313" y="622435"/>
            <a:ext cx="2466000" cy="2466000"/>
          </a:xfrm>
          <a:prstGeom prst="rect">
            <a:avLst/>
          </a:prstGeom>
        </p:spPr>
      </p:pic>
      <p:pic>
        <p:nvPicPr>
          <p:cNvPr id="4" name="Picture 3">
            <a:extLst>
              <a:ext uri="{FF2B5EF4-FFF2-40B4-BE49-F238E27FC236}">
                <a16:creationId xmlns:a16="http://schemas.microsoft.com/office/drawing/2014/main" id="{19C7B430-32A9-4FD9-FCAE-0F5B39D18623}"/>
              </a:ext>
            </a:extLst>
          </p:cNvPr>
          <p:cNvPicPr>
            <a:picLocks noChangeAspect="1"/>
          </p:cNvPicPr>
          <p:nvPr/>
        </p:nvPicPr>
        <p:blipFill>
          <a:blip r:embed="rId3"/>
          <a:stretch>
            <a:fillRect/>
          </a:stretch>
        </p:blipFill>
        <p:spPr>
          <a:xfrm>
            <a:off x="12158683" y="622435"/>
            <a:ext cx="2456479" cy="2466000"/>
          </a:xfrm>
          <a:prstGeom prst="rect">
            <a:avLst/>
          </a:prstGeom>
        </p:spPr>
      </p:pic>
      <p:pic>
        <p:nvPicPr>
          <p:cNvPr id="5" name="Picture 4">
            <a:extLst>
              <a:ext uri="{FF2B5EF4-FFF2-40B4-BE49-F238E27FC236}">
                <a16:creationId xmlns:a16="http://schemas.microsoft.com/office/drawing/2014/main" id="{57346715-FBE6-26DA-88BF-37CC49B15A21}"/>
              </a:ext>
            </a:extLst>
          </p:cNvPr>
          <p:cNvPicPr>
            <a:picLocks noChangeAspect="1"/>
          </p:cNvPicPr>
          <p:nvPr/>
        </p:nvPicPr>
        <p:blipFill>
          <a:blip r:embed="rId4"/>
          <a:stretch>
            <a:fillRect/>
          </a:stretch>
        </p:blipFill>
        <p:spPr>
          <a:xfrm>
            <a:off x="12153923" y="3077284"/>
            <a:ext cx="2466000" cy="2466000"/>
          </a:xfrm>
          <a:prstGeom prst="rect">
            <a:avLst/>
          </a:prstGeom>
        </p:spPr>
      </p:pic>
      <p:pic>
        <p:nvPicPr>
          <p:cNvPr id="6" name="Picture 5">
            <a:extLst>
              <a:ext uri="{FF2B5EF4-FFF2-40B4-BE49-F238E27FC236}">
                <a16:creationId xmlns:a16="http://schemas.microsoft.com/office/drawing/2014/main" id="{7C32CCDB-62B7-9B4A-D05C-B2878ED2B73A}"/>
              </a:ext>
            </a:extLst>
          </p:cNvPr>
          <p:cNvPicPr>
            <a:picLocks noChangeAspect="1"/>
          </p:cNvPicPr>
          <p:nvPr/>
        </p:nvPicPr>
        <p:blipFill>
          <a:blip r:embed="rId5"/>
          <a:stretch>
            <a:fillRect/>
          </a:stretch>
        </p:blipFill>
        <p:spPr>
          <a:xfrm>
            <a:off x="9685543" y="3088435"/>
            <a:ext cx="2466000" cy="2466000"/>
          </a:xfrm>
          <a:prstGeom prst="rect">
            <a:avLst/>
          </a:prstGeom>
        </p:spPr>
      </p:pic>
      <p:pic>
        <p:nvPicPr>
          <p:cNvPr id="7" name="Picture 6">
            <a:extLst>
              <a:ext uri="{FF2B5EF4-FFF2-40B4-BE49-F238E27FC236}">
                <a16:creationId xmlns:a16="http://schemas.microsoft.com/office/drawing/2014/main" id="{02458570-C2AF-2A90-B33B-B0AF7723F2B0}"/>
              </a:ext>
            </a:extLst>
          </p:cNvPr>
          <p:cNvPicPr>
            <a:picLocks noChangeAspect="1"/>
          </p:cNvPicPr>
          <p:nvPr/>
        </p:nvPicPr>
        <p:blipFill>
          <a:blip r:embed="rId6"/>
          <a:stretch>
            <a:fillRect/>
          </a:stretch>
        </p:blipFill>
        <p:spPr>
          <a:xfrm>
            <a:off x="9694314" y="5554435"/>
            <a:ext cx="2466000" cy="2466000"/>
          </a:xfrm>
          <a:prstGeom prst="rect">
            <a:avLst/>
          </a:prstGeom>
        </p:spPr>
      </p:pic>
      <p:pic>
        <p:nvPicPr>
          <p:cNvPr id="8" name="Picture 7">
            <a:extLst>
              <a:ext uri="{FF2B5EF4-FFF2-40B4-BE49-F238E27FC236}">
                <a16:creationId xmlns:a16="http://schemas.microsoft.com/office/drawing/2014/main" id="{19E10991-6A3E-0D28-FB99-9FD2ED33FD9B}"/>
              </a:ext>
            </a:extLst>
          </p:cNvPr>
          <p:cNvPicPr>
            <a:picLocks noChangeAspect="1"/>
          </p:cNvPicPr>
          <p:nvPr/>
        </p:nvPicPr>
        <p:blipFill>
          <a:blip r:embed="rId7"/>
          <a:stretch>
            <a:fillRect/>
          </a:stretch>
        </p:blipFill>
        <p:spPr>
          <a:xfrm>
            <a:off x="12158683" y="5543284"/>
            <a:ext cx="2466000" cy="2466000"/>
          </a:xfrm>
          <a:prstGeom prst="rect">
            <a:avLst/>
          </a:prstGeom>
        </p:spPr>
      </p:pic>
    </p:spTree>
    <p:extLst>
      <p:ext uri="{BB962C8B-B14F-4D97-AF65-F5344CB8AC3E}">
        <p14:creationId xmlns:p14="http://schemas.microsoft.com/office/powerpoint/2010/main" val="911056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10F5B9-8434-3989-29BE-BACD1A81D90C}"/>
              </a:ext>
            </a:extLst>
          </p:cNvPr>
          <p:cNvSpPr>
            <a:spLocks noGrp="1"/>
          </p:cNvSpPr>
          <p:nvPr>
            <p:ph type="title" idx="4294967295"/>
          </p:nvPr>
        </p:nvSpPr>
        <p:spPr>
          <a:xfrm>
            <a:off x="1491873" y="2420937"/>
            <a:ext cx="12254666" cy="3729037"/>
          </a:xfrm>
        </p:spPr>
        <p:txBody>
          <a:bodyPr>
            <a:normAutofit/>
          </a:bodyPr>
          <a:lstStyle/>
          <a:p>
            <a:pPr algn="ctr"/>
            <a:r>
              <a:rPr lang="en-IN" sz="4000" u="sng" dirty="0">
                <a:solidFill>
                  <a:schemeClr val="bg1"/>
                </a:solidFill>
                <a:latin typeface="Futura Next Book" panose="020B0502020204020303" pitchFamily="34" charset="77"/>
              </a:rPr>
              <a:t>How to create color palette?</a:t>
            </a:r>
            <a:endParaRPr lang="en-US" sz="4000" u="sng" dirty="0">
              <a:solidFill>
                <a:schemeClr val="bg1"/>
              </a:solidFill>
              <a:latin typeface="Futura Next Book" panose="020B0502020204020303" pitchFamily="34" charset="77"/>
            </a:endParaRPr>
          </a:p>
        </p:txBody>
      </p:sp>
      <p:sp>
        <p:nvSpPr>
          <p:cNvPr id="14" name="TextBox 13">
            <a:extLst>
              <a:ext uri="{FF2B5EF4-FFF2-40B4-BE49-F238E27FC236}">
                <a16:creationId xmlns:a16="http://schemas.microsoft.com/office/drawing/2014/main" id="{42FFAD68-6EE4-ABBB-BCAB-6B0200B1FD07}"/>
              </a:ext>
            </a:extLst>
          </p:cNvPr>
          <p:cNvSpPr txBox="1"/>
          <p:nvPr/>
        </p:nvSpPr>
        <p:spPr>
          <a:xfrm>
            <a:off x="5065160" y="425350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Tree>
    <p:extLst>
      <p:ext uri="{BB962C8B-B14F-4D97-AF65-F5344CB8AC3E}">
        <p14:creationId xmlns:p14="http://schemas.microsoft.com/office/powerpoint/2010/main" val="19863656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4F597A3-9DFB-092A-329B-372FA9B248EE}"/>
              </a:ext>
            </a:extLst>
          </p:cNvPr>
          <p:cNvGrpSpPr/>
          <p:nvPr/>
        </p:nvGrpSpPr>
        <p:grpSpPr>
          <a:xfrm>
            <a:off x="1047600" y="2127468"/>
            <a:ext cx="3849864" cy="4084191"/>
            <a:chOff x="6198758" y="5408877"/>
            <a:chExt cx="3012135" cy="4423468"/>
          </a:xfrm>
          <a:solidFill>
            <a:schemeClr val="bg1"/>
          </a:solidFill>
        </p:grpSpPr>
        <p:sp>
          <p:nvSpPr>
            <p:cNvPr id="5" name="Rectangle 4">
              <a:extLst>
                <a:ext uri="{FF2B5EF4-FFF2-40B4-BE49-F238E27FC236}">
                  <a16:creationId xmlns:a16="http://schemas.microsoft.com/office/drawing/2014/main" id="{FC5083A9-8488-F01A-D395-EE3FD7DAB8CB}"/>
                </a:ext>
              </a:extLst>
            </p:cNvPr>
            <p:cNvSpPr/>
            <p:nvPr/>
          </p:nvSpPr>
          <p:spPr>
            <a:xfrm>
              <a:off x="6198758" y="5408877"/>
              <a:ext cx="3012135" cy="44234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24D18A8-42AB-8053-69F2-C62C58FDC76B}"/>
                </a:ext>
              </a:extLst>
            </p:cNvPr>
            <p:cNvSpPr txBox="1"/>
            <p:nvPr/>
          </p:nvSpPr>
          <p:spPr>
            <a:xfrm>
              <a:off x="6589205" y="8004181"/>
              <a:ext cx="2231241" cy="1179204"/>
            </a:xfrm>
            <a:prstGeom prst="rect">
              <a:avLst/>
            </a:prstGeom>
            <a:grpFill/>
          </p:spPr>
          <p:txBody>
            <a:bodyPr wrap="square">
              <a:spAutoFit/>
            </a:bodyPr>
            <a:lstStyle/>
            <a:p>
              <a:pPr>
                <a:lnSpc>
                  <a:spcPct val="110000"/>
                </a:lnSpc>
              </a:pPr>
              <a:r>
                <a:rPr lang="en-IN" sz="2000" dirty="0">
                  <a:solidFill>
                    <a:schemeClr val="tx1">
                      <a:lumMod val="85000"/>
                      <a:lumOff val="15000"/>
                    </a:schemeClr>
                  </a:solidFill>
                  <a:latin typeface="Futura Next Book" panose="020B0502020204020303" pitchFamily="34" charset="77"/>
                </a:rPr>
                <a:t>Check the brief and identify the brand attributes</a:t>
              </a:r>
            </a:p>
          </p:txBody>
        </p:sp>
      </p:grpSp>
      <p:grpSp>
        <p:nvGrpSpPr>
          <p:cNvPr id="7" name="Group 6">
            <a:extLst>
              <a:ext uri="{FF2B5EF4-FFF2-40B4-BE49-F238E27FC236}">
                <a16:creationId xmlns:a16="http://schemas.microsoft.com/office/drawing/2014/main" id="{714BFCF2-2A5F-6865-1AFF-DEC40771F628}"/>
              </a:ext>
            </a:extLst>
          </p:cNvPr>
          <p:cNvGrpSpPr/>
          <p:nvPr/>
        </p:nvGrpSpPr>
        <p:grpSpPr>
          <a:xfrm>
            <a:off x="5396501" y="2127467"/>
            <a:ext cx="3849864" cy="4084191"/>
            <a:chOff x="6198758" y="5408877"/>
            <a:chExt cx="3012135" cy="4423468"/>
          </a:xfrm>
          <a:solidFill>
            <a:schemeClr val="bg1"/>
          </a:solidFill>
        </p:grpSpPr>
        <p:sp>
          <p:nvSpPr>
            <p:cNvPr id="9" name="Rectangle 8">
              <a:extLst>
                <a:ext uri="{FF2B5EF4-FFF2-40B4-BE49-F238E27FC236}">
                  <a16:creationId xmlns:a16="http://schemas.microsoft.com/office/drawing/2014/main" id="{A3EFA7AE-027C-53CE-DB2D-5936B549A8F5}"/>
                </a:ext>
              </a:extLst>
            </p:cNvPr>
            <p:cNvSpPr/>
            <p:nvPr/>
          </p:nvSpPr>
          <p:spPr>
            <a:xfrm>
              <a:off x="6198758" y="5408877"/>
              <a:ext cx="3012135" cy="44234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09E816F4-9922-5602-7026-A1433C4A860B}"/>
                </a:ext>
              </a:extLst>
            </p:cNvPr>
            <p:cNvSpPr txBox="1"/>
            <p:nvPr/>
          </p:nvSpPr>
          <p:spPr>
            <a:xfrm>
              <a:off x="6370602" y="8102797"/>
              <a:ext cx="2840290" cy="1169968"/>
            </a:xfrm>
            <a:prstGeom prst="rect">
              <a:avLst/>
            </a:prstGeom>
            <a:grpFill/>
          </p:spPr>
          <p:txBody>
            <a:bodyPr wrap="square">
              <a:spAutoFit/>
            </a:bodyPr>
            <a:lstStyle/>
            <a:p>
              <a:pPr>
                <a:lnSpc>
                  <a:spcPct val="110000"/>
                </a:lnSpc>
              </a:pPr>
              <a:r>
                <a:rPr lang="en-IN" sz="2000" dirty="0">
                  <a:solidFill>
                    <a:schemeClr val="tx1">
                      <a:lumMod val="85000"/>
                      <a:lumOff val="15000"/>
                    </a:schemeClr>
                  </a:solidFill>
                  <a:latin typeface="Futura Next Book" panose="020B0502020204020303" pitchFamily="34" charset="77"/>
                </a:rPr>
                <a:t>Get inspired by nature and other color palette inspirations</a:t>
              </a:r>
            </a:p>
          </p:txBody>
        </p:sp>
      </p:grpSp>
      <p:grpSp>
        <p:nvGrpSpPr>
          <p:cNvPr id="11" name="Group 10">
            <a:extLst>
              <a:ext uri="{FF2B5EF4-FFF2-40B4-BE49-F238E27FC236}">
                <a16:creationId xmlns:a16="http://schemas.microsoft.com/office/drawing/2014/main" id="{ADD8CFA3-4CFC-AB44-3991-7A166FB6C5D5}"/>
              </a:ext>
            </a:extLst>
          </p:cNvPr>
          <p:cNvGrpSpPr/>
          <p:nvPr/>
        </p:nvGrpSpPr>
        <p:grpSpPr>
          <a:xfrm>
            <a:off x="9745402" y="2127466"/>
            <a:ext cx="3849864" cy="4084191"/>
            <a:chOff x="6198758" y="5408877"/>
            <a:chExt cx="3012135" cy="4423468"/>
          </a:xfrm>
          <a:solidFill>
            <a:schemeClr val="bg1"/>
          </a:solidFill>
        </p:grpSpPr>
        <p:sp>
          <p:nvSpPr>
            <p:cNvPr id="12" name="Rectangle 11">
              <a:extLst>
                <a:ext uri="{FF2B5EF4-FFF2-40B4-BE49-F238E27FC236}">
                  <a16:creationId xmlns:a16="http://schemas.microsoft.com/office/drawing/2014/main" id="{48952C30-CA01-EBF6-6AF0-24585C11C40E}"/>
                </a:ext>
              </a:extLst>
            </p:cNvPr>
            <p:cNvSpPr/>
            <p:nvPr/>
          </p:nvSpPr>
          <p:spPr>
            <a:xfrm>
              <a:off x="6198758" y="5408877"/>
              <a:ext cx="3012135" cy="44234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FDD3BE1D-7E73-A616-F59D-508CBDA62BAA}"/>
                </a:ext>
              </a:extLst>
            </p:cNvPr>
            <p:cNvSpPr txBox="1"/>
            <p:nvPr/>
          </p:nvSpPr>
          <p:spPr>
            <a:xfrm>
              <a:off x="6589205" y="8004181"/>
              <a:ext cx="2231241" cy="1175037"/>
            </a:xfrm>
            <a:prstGeom prst="rect">
              <a:avLst/>
            </a:prstGeom>
            <a:grpFill/>
          </p:spPr>
          <p:txBody>
            <a:bodyPr wrap="square">
              <a:spAutoFit/>
            </a:bodyPr>
            <a:lstStyle/>
            <a:p>
              <a:pPr>
                <a:lnSpc>
                  <a:spcPct val="110000"/>
                </a:lnSpc>
              </a:pPr>
              <a:r>
                <a:rPr lang="en-IN" sz="2000" dirty="0">
                  <a:solidFill>
                    <a:schemeClr val="tx1">
                      <a:lumMod val="85000"/>
                      <a:lumOff val="15000"/>
                    </a:schemeClr>
                  </a:solidFill>
                  <a:latin typeface="Futura Next Book" panose="020B0502020204020303" pitchFamily="34" charset="77"/>
                </a:rPr>
                <a:t>Create mood boards around the chosen colors</a:t>
              </a:r>
            </a:p>
          </p:txBody>
        </p:sp>
      </p:grpSp>
      <p:pic>
        <p:nvPicPr>
          <p:cNvPr id="16" name="Picture 43">
            <a:extLst>
              <a:ext uri="{FF2B5EF4-FFF2-40B4-BE49-F238E27FC236}">
                <a16:creationId xmlns:a16="http://schemas.microsoft.com/office/drawing/2014/main" id="{7F9E2465-E3C1-3B63-9BE1-903E952D400A}"/>
              </a:ext>
            </a:extLst>
          </p:cNvPr>
          <p:cNvPicPr>
            <a:picLocks noChangeAspect="1" noChangeArrowheads="1"/>
          </p:cNvPicPr>
          <p:nvPr/>
        </p:nvPicPr>
        <p:blipFill rotWithShape="1">
          <a:blip r:embed="rId3" r:link="rId4">
            <a:extLst>
              <a:ext uri="{28A0092B-C50C-407E-A947-70E740481C1C}">
                <a14:useLocalDpi xmlns:a14="http://schemas.microsoft.com/office/drawing/2010/main" val="0"/>
              </a:ext>
            </a:extLst>
          </a:blip>
          <a:srcRect l="20102" b="72188"/>
          <a:stretch>
            <a:fillRect/>
          </a:stretch>
        </p:blipFill>
        <p:spPr bwMode="auto">
          <a:xfrm>
            <a:off x="5396501" y="2127467"/>
            <a:ext cx="3849863" cy="200794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486BACE9-BB23-E4EC-7C08-5F8D1F8E47CE}"/>
              </a:ext>
            </a:extLst>
          </p:cNvPr>
          <p:cNvPicPr>
            <a:picLocks noChangeAspect="1"/>
          </p:cNvPicPr>
          <p:nvPr/>
        </p:nvPicPr>
        <p:blipFill>
          <a:blip r:embed="rId5"/>
          <a:stretch>
            <a:fillRect/>
          </a:stretch>
        </p:blipFill>
        <p:spPr>
          <a:xfrm>
            <a:off x="992232" y="2178280"/>
            <a:ext cx="3919201" cy="1957135"/>
          </a:xfrm>
          <a:prstGeom prst="rect">
            <a:avLst/>
          </a:prstGeom>
        </p:spPr>
      </p:pic>
      <p:pic>
        <p:nvPicPr>
          <p:cNvPr id="19" name="Picture 18">
            <a:extLst>
              <a:ext uri="{FF2B5EF4-FFF2-40B4-BE49-F238E27FC236}">
                <a16:creationId xmlns:a16="http://schemas.microsoft.com/office/drawing/2014/main" id="{D08DCAE1-9BF7-4102-19D4-5E019A471840}"/>
              </a:ext>
            </a:extLst>
          </p:cNvPr>
          <p:cNvPicPr>
            <a:picLocks noChangeAspect="1"/>
          </p:cNvPicPr>
          <p:nvPr/>
        </p:nvPicPr>
        <p:blipFill rotWithShape="1">
          <a:blip r:embed="rId6"/>
          <a:srcRect b="45563"/>
          <a:stretch/>
        </p:blipFill>
        <p:spPr>
          <a:xfrm>
            <a:off x="9759371" y="2132913"/>
            <a:ext cx="3835894" cy="2002502"/>
          </a:xfrm>
          <a:prstGeom prst="rect">
            <a:avLst/>
          </a:prstGeom>
        </p:spPr>
      </p:pic>
      <p:sp>
        <p:nvSpPr>
          <p:cNvPr id="20" name="Text Placeholder 7">
            <a:extLst>
              <a:ext uri="{FF2B5EF4-FFF2-40B4-BE49-F238E27FC236}">
                <a16:creationId xmlns:a16="http://schemas.microsoft.com/office/drawing/2014/main" id="{CD2E0DC9-E979-7ED1-93C1-EA74A7CEF611}"/>
              </a:ext>
            </a:extLst>
          </p:cNvPr>
          <p:cNvSpPr txBox="1">
            <a:spLocks/>
          </p:cNvSpPr>
          <p:nvPr/>
        </p:nvSpPr>
        <p:spPr>
          <a:xfrm>
            <a:off x="1047600" y="1273611"/>
            <a:ext cx="5743468" cy="465557"/>
          </a:xfrm>
          <a:prstGeom prst="rect">
            <a:avLst/>
          </a:prstGeom>
        </p:spPr>
        <p:txBody>
          <a:bodyPr vert="horz" lIns="91440" tIns="45720" rIns="91440" bIns="45720" rtlCol="0">
            <a:noAutofit/>
          </a:bodyPr>
          <a:lstStyle>
            <a:lvl1pPr marL="0" indent="0" algn="l" defTabSz="1142817" rtl="0" eaLnBrk="1" latinLnBrk="0" hangingPunct="1">
              <a:lnSpc>
                <a:spcPct val="90000"/>
              </a:lnSpc>
              <a:spcBef>
                <a:spcPts val="1250"/>
              </a:spcBef>
              <a:buFont typeface="Arial" panose="020B0604020202020204" pitchFamily="34" charset="0"/>
              <a:buNone/>
              <a:defRPr sz="1800" b="0" i="0" kern="1200">
                <a:solidFill>
                  <a:schemeClr val="tx1"/>
                </a:solidFill>
                <a:latin typeface="Futura Next Book" panose="020B0502020204020303" pitchFamily="34" charset="77"/>
                <a:ea typeface="+mn-ea"/>
                <a:cs typeface="+mn-cs"/>
              </a:defRPr>
            </a:lvl1pPr>
            <a:lvl2pPr marL="571409"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2pPr>
            <a:lvl3pPr marL="1142817"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3pPr>
            <a:lvl4pPr marL="1714226"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4pPr>
            <a:lvl5pPr marL="2285635"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r>
              <a:rPr lang="en-US" sz="2800" b="1" dirty="0">
                <a:solidFill>
                  <a:srgbClr val="FF668B"/>
                </a:solidFill>
              </a:rPr>
              <a:t>Creating color palette</a:t>
            </a:r>
          </a:p>
        </p:txBody>
      </p:sp>
      <p:sp>
        <p:nvSpPr>
          <p:cNvPr id="3" name="Text Placeholder 4">
            <a:extLst>
              <a:ext uri="{FF2B5EF4-FFF2-40B4-BE49-F238E27FC236}">
                <a16:creationId xmlns:a16="http://schemas.microsoft.com/office/drawing/2014/main" id="{8C5963DD-558F-AF37-2B9D-7211B7551FDC}"/>
              </a:ext>
            </a:extLst>
          </p:cNvPr>
          <p:cNvSpPr>
            <a:spLocks noGrp="1"/>
          </p:cNvSpPr>
          <p:nvPr>
            <p:ph type="body" sz="quarter" idx="13"/>
          </p:nvPr>
        </p:nvSpPr>
        <p:spPr>
          <a:xfrm>
            <a:off x="1047639" y="435591"/>
            <a:ext cx="5743468" cy="288925"/>
          </a:xfrm>
        </p:spPr>
        <p:txBody>
          <a:bodyPr/>
          <a:lstStyle/>
          <a:p>
            <a:r>
              <a:rPr lang="en-US" dirty="0"/>
              <a:t>Colors and usage</a:t>
            </a:r>
          </a:p>
        </p:txBody>
      </p:sp>
    </p:spTree>
    <p:extLst>
      <p:ext uri="{BB962C8B-B14F-4D97-AF65-F5344CB8AC3E}">
        <p14:creationId xmlns:p14="http://schemas.microsoft.com/office/powerpoint/2010/main" val="137312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737F9-5CF3-F300-F967-C5BF7EF48B9A}"/>
              </a:ext>
            </a:extLst>
          </p:cNvPr>
          <p:cNvSpPr>
            <a:spLocks noGrp="1"/>
          </p:cNvSpPr>
          <p:nvPr>
            <p:ph type="title"/>
          </p:nvPr>
        </p:nvSpPr>
        <p:spPr/>
        <p:txBody>
          <a:bodyPr>
            <a:normAutofit/>
          </a:bodyPr>
          <a:lstStyle/>
          <a:p>
            <a:r>
              <a:rPr lang="en-IN" sz="6000" dirty="0"/>
              <a:t>Colors and usage</a:t>
            </a:r>
          </a:p>
        </p:txBody>
      </p:sp>
      <p:sp>
        <p:nvSpPr>
          <p:cNvPr id="13" name="Text Placeholder 12">
            <a:extLst>
              <a:ext uri="{FF2B5EF4-FFF2-40B4-BE49-F238E27FC236}">
                <a16:creationId xmlns:a16="http://schemas.microsoft.com/office/drawing/2014/main" id="{5B961531-1BA9-6C5B-857B-4BD746A1BDD4}"/>
              </a:ext>
            </a:extLst>
          </p:cNvPr>
          <p:cNvSpPr>
            <a:spLocks noGrp="1"/>
          </p:cNvSpPr>
          <p:nvPr>
            <p:ph type="body" sz="quarter" idx="14"/>
          </p:nvPr>
        </p:nvSpPr>
        <p:spPr/>
        <p:txBody>
          <a:bodyPr/>
          <a:lstStyle/>
          <a:p>
            <a:r>
              <a:rPr lang="en-US" dirty="0"/>
              <a:t>Duration: 45 mins</a:t>
            </a:r>
          </a:p>
        </p:txBody>
      </p:sp>
      <p:sp>
        <p:nvSpPr>
          <p:cNvPr id="14" name="Text Placeholder 13">
            <a:extLst>
              <a:ext uri="{FF2B5EF4-FFF2-40B4-BE49-F238E27FC236}">
                <a16:creationId xmlns:a16="http://schemas.microsoft.com/office/drawing/2014/main" id="{AA5A3DB1-2147-BFA2-2D7C-27A79274E148}"/>
              </a:ext>
            </a:extLst>
          </p:cNvPr>
          <p:cNvSpPr>
            <a:spLocks noGrp="1"/>
          </p:cNvSpPr>
          <p:nvPr>
            <p:ph type="body" sz="quarter" idx="15"/>
          </p:nvPr>
        </p:nvSpPr>
        <p:spPr/>
        <p:txBody>
          <a:bodyPr/>
          <a:lstStyle/>
          <a:p>
            <a:r>
              <a:rPr lang="en-US" dirty="0"/>
              <a:t>Session by: Nargis Jamadar, Ganesh Gholap </a:t>
            </a:r>
          </a:p>
          <a:p>
            <a:endParaRPr lang="en-US" dirty="0"/>
          </a:p>
        </p:txBody>
      </p:sp>
      <p:pic>
        <p:nvPicPr>
          <p:cNvPr id="4" name="Picture 3">
            <a:extLst>
              <a:ext uri="{FF2B5EF4-FFF2-40B4-BE49-F238E27FC236}">
                <a16:creationId xmlns:a16="http://schemas.microsoft.com/office/drawing/2014/main" id="{2D8B77E3-04CB-650A-C549-E12BC3B74052}"/>
              </a:ext>
            </a:extLst>
          </p:cNvPr>
          <p:cNvPicPr>
            <a:picLocks noChangeAspect="1"/>
          </p:cNvPicPr>
          <p:nvPr/>
        </p:nvPicPr>
        <p:blipFill>
          <a:blip r:embed="rId3"/>
          <a:stretch>
            <a:fillRect/>
          </a:stretch>
        </p:blipFill>
        <p:spPr>
          <a:xfrm>
            <a:off x="9694313" y="622435"/>
            <a:ext cx="2466000" cy="2466000"/>
          </a:xfrm>
          <a:prstGeom prst="rect">
            <a:avLst/>
          </a:prstGeom>
        </p:spPr>
      </p:pic>
      <p:pic>
        <p:nvPicPr>
          <p:cNvPr id="5" name="Picture 4">
            <a:extLst>
              <a:ext uri="{FF2B5EF4-FFF2-40B4-BE49-F238E27FC236}">
                <a16:creationId xmlns:a16="http://schemas.microsoft.com/office/drawing/2014/main" id="{1DF30FB8-4314-9EC3-06BF-FBA2CD8F447C}"/>
              </a:ext>
            </a:extLst>
          </p:cNvPr>
          <p:cNvPicPr>
            <a:picLocks noChangeAspect="1"/>
          </p:cNvPicPr>
          <p:nvPr/>
        </p:nvPicPr>
        <p:blipFill>
          <a:blip r:embed="rId4"/>
          <a:stretch>
            <a:fillRect/>
          </a:stretch>
        </p:blipFill>
        <p:spPr>
          <a:xfrm>
            <a:off x="12158683" y="622435"/>
            <a:ext cx="2456479" cy="2466000"/>
          </a:xfrm>
          <a:prstGeom prst="rect">
            <a:avLst/>
          </a:prstGeom>
        </p:spPr>
      </p:pic>
      <p:pic>
        <p:nvPicPr>
          <p:cNvPr id="6" name="Picture 5">
            <a:extLst>
              <a:ext uri="{FF2B5EF4-FFF2-40B4-BE49-F238E27FC236}">
                <a16:creationId xmlns:a16="http://schemas.microsoft.com/office/drawing/2014/main" id="{C471158C-6AE5-D935-480C-1904714DD848}"/>
              </a:ext>
            </a:extLst>
          </p:cNvPr>
          <p:cNvPicPr>
            <a:picLocks noChangeAspect="1"/>
          </p:cNvPicPr>
          <p:nvPr/>
        </p:nvPicPr>
        <p:blipFill>
          <a:blip r:embed="rId5"/>
          <a:stretch>
            <a:fillRect/>
          </a:stretch>
        </p:blipFill>
        <p:spPr>
          <a:xfrm>
            <a:off x="12153923" y="3077284"/>
            <a:ext cx="2466000" cy="2466000"/>
          </a:xfrm>
          <a:prstGeom prst="rect">
            <a:avLst/>
          </a:prstGeom>
        </p:spPr>
      </p:pic>
      <p:pic>
        <p:nvPicPr>
          <p:cNvPr id="7" name="Picture 6">
            <a:extLst>
              <a:ext uri="{FF2B5EF4-FFF2-40B4-BE49-F238E27FC236}">
                <a16:creationId xmlns:a16="http://schemas.microsoft.com/office/drawing/2014/main" id="{2F5C10D2-672C-8214-0477-4CD358E4752F}"/>
              </a:ext>
            </a:extLst>
          </p:cNvPr>
          <p:cNvPicPr>
            <a:picLocks noChangeAspect="1"/>
          </p:cNvPicPr>
          <p:nvPr/>
        </p:nvPicPr>
        <p:blipFill>
          <a:blip r:embed="rId6"/>
          <a:stretch>
            <a:fillRect/>
          </a:stretch>
        </p:blipFill>
        <p:spPr>
          <a:xfrm>
            <a:off x="9685543" y="3088435"/>
            <a:ext cx="2466000" cy="2466000"/>
          </a:xfrm>
          <a:prstGeom prst="rect">
            <a:avLst/>
          </a:prstGeom>
        </p:spPr>
      </p:pic>
      <p:pic>
        <p:nvPicPr>
          <p:cNvPr id="8" name="Picture 7">
            <a:extLst>
              <a:ext uri="{FF2B5EF4-FFF2-40B4-BE49-F238E27FC236}">
                <a16:creationId xmlns:a16="http://schemas.microsoft.com/office/drawing/2014/main" id="{CE72FEC6-3718-CFD1-715C-985E186BAB95}"/>
              </a:ext>
            </a:extLst>
          </p:cNvPr>
          <p:cNvPicPr>
            <a:picLocks noChangeAspect="1"/>
          </p:cNvPicPr>
          <p:nvPr/>
        </p:nvPicPr>
        <p:blipFill>
          <a:blip r:embed="rId7"/>
          <a:stretch>
            <a:fillRect/>
          </a:stretch>
        </p:blipFill>
        <p:spPr>
          <a:xfrm>
            <a:off x="9694314" y="5554435"/>
            <a:ext cx="2466000" cy="2466000"/>
          </a:xfrm>
          <a:prstGeom prst="rect">
            <a:avLst/>
          </a:prstGeom>
        </p:spPr>
      </p:pic>
      <p:pic>
        <p:nvPicPr>
          <p:cNvPr id="9" name="Picture 8">
            <a:extLst>
              <a:ext uri="{FF2B5EF4-FFF2-40B4-BE49-F238E27FC236}">
                <a16:creationId xmlns:a16="http://schemas.microsoft.com/office/drawing/2014/main" id="{02D3D41C-07F6-EFAB-AFF1-71D6122985BA}"/>
              </a:ext>
            </a:extLst>
          </p:cNvPr>
          <p:cNvPicPr>
            <a:picLocks noChangeAspect="1"/>
          </p:cNvPicPr>
          <p:nvPr/>
        </p:nvPicPr>
        <p:blipFill>
          <a:blip r:embed="rId8"/>
          <a:stretch>
            <a:fillRect/>
          </a:stretch>
        </p:blipFill>
        <p:spPr>
          <a:xfrm>
            <a:off x="12158683" y="5543284"/>
            <a:ext cx="2466000" cy="2466000"/>
          </a:xfrm>
          <a:prstGeom prst="rect">
            <a:avLst/>
          </a:prstGeom>
        </p:spPr>
      </p:pic>
      <p:sp>
        <p:nvSpPr>
          <p:cNvPr id="10" name="TextBox 9">
            <a:extLst>
              <a:ext uri="{FF2B5EF4-FFF2-40B4-BE49-F238E27FC236}">
                <a16:creationId xmlns:a16="http://schemas.microsoft.com/office/drawing/2014/main" id="{4FB2528A-C6F6-182D-842E-3AA873A8A342}"/>
              </a:ext>
            </a:extLst>
          </p:cNvPr>
          <p:cNvSpPr txBox="1"/>
          <p:nvPr/>
        </p:nvSpPr>
        <p:spPr>
          <a:xfrm>
            <a:off x="2178121" y="8044665"/>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3" name="TextBox 2">
            <a:extLst>
              <a:ext uri="{FF2B5EF4-FFF2-40B4-BE49-F238E27FC236}">
                <a16:creationId xmlns:a16="http://schemas.microsoft.com/office/drawing/2014/main" id="{78448694-C393-6EDC-DCF6-2FCA17C24BBD}"/>
              </a:ext>
            </a:extLst>
          </p:cNvPr>
          <p:cNvSpPr txBox="1"/>
          <p:nvPr/>
        </p:nvSpPr>
        <p:spPr>
          <a:xfrm>
            <a:off x="2014330" y="8083826"/>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Tree>
    <p:extLst>
      <p:ext uri="{BB962C8B-B14F-4D97-AF65-F5344CB8AC3E}">
        <p14:creationId xmlns:p14="http://schemas.microsoft.com/office/powerpoint/2010/main" val="3209688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DAA42248-2FCD-BA85-FAAE-D554533ADBEB}"/>
              </a:ext>
            </a:extLst>
          </p:cNvPr>
          <p:cNvSpPr>
            <a:spLocks noGrp="1"/>
          </p:cNvSpPr>
          <p:nvPr>
            <p:ph type="body" sz="quarter" idx="13"/>
          </p:nvPr>
        </p:nvSpPr>
        <p:spPr>
          <a:xfrm>
            <a:off x="1047600" y="1256677"/>
            <a:ext cx="5743468" cy="465557"/>
          </a:xfrm>
        </p:spPr>
        <p:txBody>
          <a:bodyPr/>
          <a:lstStyle/>
          <a:p>
            <a:r>
              <a:rPr lang="en-US" sz="2800" b="1" dirty="0">
                <a:solidFill>
                  <a:srgbClr val="FF668B"/>
                </a:solidFill>
              </a:rPr>
              <a:t>Creating color palette</a:t>
            </a:r>
          </a:p>
        </p:txBody>
      </p:sp>
      <p:grpSp>
        <p:nvGrpSpPr>
          <p:cNvPr id="2" name="Group 1">
            <a:extLst>
              <a:ext uri="{FF2B5EF4-FFF2-40B4-BE49-F238E27FC236}">
                <a16:creationId xmlns:a16="http://schemas.microsoft.com/office/drawing/2014/main" id="{74F597A3-9DFB-092A-329B-372FA9B248EE}"/>
              </a:ext>
            </a:extLst>
          </p:cNvPr>
          <p:cNvGrpSpPr/>
          <p:nvPr/>
        </p:nvGrpSpPr>
        <p:grpSpPr>
          <a:xfrm>
            <a:off x="1047600" y="2110534"/>
            <a:ext cx="3849864" cy="4084191"/>
            <a:chOff x="6198758" y="5408877"/>
            <a:chExt cx="3012135" cy="4423468"/>
          </a:xfrm>
          <a:solidFill>
            <a:schemeClr val="bg1"/>
          </a:solidFill>
        </p:grpSpPr>
        <p:sp>
          <p:nvSpPr>
            <p:cNvPr id="5" name="Rectangle 4">
              <a:extLst>
                <a:ext uri="{FF2B5EF4-FFF2-40B4-BE49-F238E27FC236}">
                  <a16:creationId xmlns:a16="http://schemas.microsoft.com/office/drawing/2014/main" id="{FC5083A9-8488-F01A-D395-EE3FD7DAB8CB}"/>
                </a:ext>
              </a:extLst>
            </p:cNvPr>
            <p:cNvSpPr/>
            <p:nvPr/>
          </p:nvSpPr>
          <p:spPr>
            <a:xfrm>
              <a:off x="6198758" y="5408877"/>
              <a:ext cx="3012135" cy="44234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24D18A8-42AB-8053-69F2-C62C58FDC76B}"/>
                </a:ext>
              </a:extLst>
            </p:cNvPr>
            <p:cNvSpPr txBox="1"/>
            <p:nvPr/>
          </p:nvSpPr>
          <p:spPr>
            <a:xfrm>
              <a:off x="6589205" y="8004181"/>
              <a:ext cx="2376982" cy="1175037"/>
            </a:xfrm>
            <a:prstGeom prst="rect">
              <a:avLst/>
            </a:prstGeom>
            <a:grpFill/>
          </p:spPr>
          <p:txBody>
            <a:bodyPr wrap="square">
              <a:spAutoFit/>
            </a:bodyPr>
            <a:lstStyle/>
            <a:p>
              <a:pPr>
                <a:lnSpc>
                  <a:spcPct val="110000"/>
                </a:lnSpc>
              </a:pPr>
              <a:r>
                <a:rPr lang="en-IN" sz="2000" dirty="0">
                  <a:solidFill>
                    <a:schemeClr val="tx1">
                      <a:lumMod val="85000"/>
                      <a:lumOff val="15000"/>
                    </a:schemeClr>
                  </a:solidFill>
                  <a:latin typeface="Futura Next Book" panose="020B0502020204020303" pitchFamily="34" charset="77"/>
                </a:rPr>
                <a:t>Try different combinations and moods suited to client</a:t>
              </a:r>
            </a:p>
          </p:txBody>
        </p:sp>
      </p:grpSp>
      <p:grpSp>
        <p:nvGrpSpPr>
          <p:cNvPr id="7" name="Group 6">
            <a:extLst>
              <a:ext uri="{FF2B5EF4-FFF2-40B4-BE49-F238E27FC236}">
                <a16:creationId xmlns:a16="http://schemas.microsoft.com/office/drawing/2014/main" id="{714BFCF2-2A5F-6865-1AFF-DEC40771F628}"/>
              </a:ext>
            </a:extLst>
          </p:cNvPr>
          <p:cNvGrpSpPr/>
          <p:nvPr/>
        </p:nvGrpSpPr>
        <p:grpSpPr>
          <a:xfrm>
            <a:off x="5396501" y="2110533"/>
            <a:ext cx="3849864" cy="4084191"/>
            <a:chOff x="6198758" y="5408877"/>
            <a:chExt cx="3012135" cy="4423468"/>
          </a:xfrm>
          <a:solidFill>
            <a:schemeClr val="bg1"/>
          </a:solidFill>
        </p:grpSpPr>
        <p:sp>
          <p:nvSpPr>
            <p:cNvPr id="9" name="Rectangle 8">
              <a:extLst>
                <a:ext uri="{FF2B5EF4-FFF2-40B4-BE49-F238E27FC236}">
                  <a16:creationId xmlns:a16="http://schemas.microsoft.com/office/drawing/2014/main" id="{A3EFA7AE-027C-53CE-DB2D-5936B549A8F5}"/>
                </a:ext>
              </a:extLst>
            </p:cNvPr>
            <p:cNvSpPr/>
            <p:nvPr/>
          </p:nvSpPr>
          <p:spPr>
            <a:xfrm>
              <a:off x="6198758" y="5408877"/>
              <a:ext cx="3012135" cy="44234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09E816F4-9922-5602-7026-A1433C4A860B}"/>
                </a:ext>
              </a:extLst>
            </p:cNvPr>
            <p:cNvSpPr txBox="1"/>
            <p:nvPr/>
          </p:nvSpPr>
          <p:spPr>
            <a:xfrm>
              <a:off x="6589205" y="8004181"/>
              <a:ext cx="2231241" cy="1169968"/>
            </a:xfrm>
            <a:prstGeom prst="rect">
              <a:avLst/>
            </a:prstGeom>
            <a:grpFill/>
          </p:spPr>
          <p:txBody>
            <a:bodyPr wrap="square">
              <a:spAutoFit/>
            </a:bodyPr>
            <a:lstStyle/>
            <a:p>
              <a:pPr>
                <a:lnSpc>
                  <a:spcPct val="110000"/>
                </a:lnSpc>
              </a:pPr>
              <a:r>
                <a:rPr lang="en-IN" sz="2000" dirty="0">
                  <a:solidFill>
                    <a:schemeClr val="tx1">
                      <a:lumMod val="85000"/>
                      <a:lumOff val="15000"/>
                    </a:schemeClr>
                  </a:solidFill>
                  <a:latin typeface="Futura Next Book" panose="020B0502020204020303" pitchFamily="34" charset="77"/>
                </a:rPr>
                <a:t>Decide on the primary and secondary colors</a:t>
              </a:r>
            </a:p>
          </p:txBody>
        </p:sp>
      </p:grpSp>
      <p:grpSp>
        <p:nvGrpSpPr>
          <p:cNvPr id="11" name="Group 10">
            <a:extLst>
              <a:ext uri="{FF2B5EF4-FFF2-40B4-BE49-F238E27FC236}">
                <a16:creationId xmlns:a16="http://schemas.microsoft.com/office/drawing/2014/main" id="{ADD8CFA3-4CFC-AB44-3991-7A166FB6C5D5}"/>
              </a:ext>
            </a:extLst>
          </p:cNvPr>
          <p:cNvGrpSpPr/>
          <p:nvPr/>
        </p:nvGrpSpPr>
        <p:grpSpPr>
          <a:xfrm>
            <a:off x="9745402" y="2110532"/>
            <a:ext cx="3849864" cy="4084191"/>
            <a:chOff x="6198758" y="5408877"/>
            <a:chExt cx="3012135" cy="4423468"/>
          </a:xfrm>
          <a:solidFill>
            <a:schemeClr val="bg1"/>
          </a:solidFill>
        </p:grpSpPr>
        <p:sp>
          <p:nvSpPr>
            <p:cNvPr id="12" name="Rectangle 11">
              <a:extLst>
                <a:ext uri="{FF2B5EF4-FFF2-40B4-BE49-F238E27FC236}">
                  <a16:creationId xmlns:a16="http://schemas.microsoft.com/office/drawing/2014/main" id="{48952C30-CA01-EBF6-6AF0-24585C11C40E}"/>
                </a:ext>
              </a:extLst>
            </p:cNvPr>
            <p:cNvSpPr/>
            <p:nvPr/>
          </p:nvSpPr>
          <p:spPr>
            <a:xfrm>
              <a:off x="6198758" y="5408877"/>
              <a:ext cx="3012135" cy="44234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FDD3BE1D-7E73-A616-F59D-508CBDA62BAA}"/>
                </a:ext>
              </a:extLst>
            </p:cNvPr>
            <p:cNvSpPr txBox="1"/>
            <p:nvPr/>
          </p:nvSpPr>
          <p:spPr>
            <a:xfrm>
              <a:off x="6589205" y="8004181"/>
              <a:ext cx="2231241" cy="808359"/>
            </a:xfrm>
            <a:prstGeom prst="rect">
              <a:avLst/>
            </a:prstGeom>
            <a:grpFill/>
          </p:spPr>
          <p:txBody>
            <a:bodyPr wrap="square">
              <a:spAutoFit/>
            </a:bodyPr>
            <a:lstStyle/>
            <a:p>
              <a:pPr>
                <a:lnSpc>
                  <a:spcPct val="110000"/>
                </a:lnSpc>
              </a:pPr>
              <a:r>
                <a:rPr lang="en-IN" sz="2000" dirty="0">
                  <a:solidFill>
                    <a:schemeClr val="tx1">
                      <a:lumMod val="85000"/>
                      <a:lumOff val="15000"/>
                    </a:schemeClr>
                  </a:solidFill>
                  <a:latin typeface="Futura Next Book" panose="020B0502020204020303" pitchFamily="34" charset="77"/>
                </a:rPr>
                <a:t>Check the contrast for accessibility</a:t>
              </a:r>
            </a:p>
          </p:txBody>
        </p:sp>
      </p:grpSp>
      <p:pic>
        <p:nvPicPr>
          <p:cNvPr id="2050" name="Picture 2" descr="What are the best colour combination which include only two colours? - Quora">
            <a:extLst>
              <a:ext uri="{FF2B5EF4-FFF2-40B4-BE49-F238E27FC236}">
                <a16:creationId xmlns:a16="http://schemas.microsoft.com/office/drawing/2014/main" id="{9D0EA325-BB49-2B58-8C32-FAD77D4B3D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923" t="12055" r="15995"/>
          <a:stretch/>
        </p:blipFill>
        <p:spPr bwMode="auto">
          <a:xfrm>
            <a:off x="1047599" y="2109905"/>
            <a:ext cx="3835894" cy="210648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What Is A Brand Design System? 11 Best Examples">
            <a:extLst>
              <a:ext uri="{FF2B5EF4-FFF2-40B4-BE49-F238E27FC236}">
                <a16:creationId xmlns:a16="http://schemas.microsoft.com/office/drawing/2014/main" id="{BC294783-EFF0-EA4F-33F3-17F56B6F85A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90" t="37601" r="16737"/>
          <a:stretch/>
        </p:blipFill>
        <p:spPr bwMode="auto">
          <a:xfrm>
            <a:off x="5396501" y="2110532"/>
            <a:ext cx="3849864" cy="210419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olor Contrast - all about the difference - Love of Graphics">
            <a:extLst>
              <a:ext uri="{FF2B5EF4-FFF2-40B4-BE49-F238E27FC236}">
                <a16:creationId xmlns:a16="http://schemas.microsoft.com/office/drawing/2014/main" id="{8E7428B7-9075-F2D4-ECBC-8E10103A36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45400" y="2206889"/>
            <a:ext cx="3849865" cy="2380993"/>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4">
            <a:extLst>
              <a:ext uri="{FF2B5EF4-FFF2-40B4-BE49-F238E27FC236}">
                <a16:creationId xmlns:a16="http://schemas.microsoft.com/office/drawing/2014/main" id="{F69C35AF-F71D-3C6B-4725-CE3ABE655DDF}"/>
              </a:ext>
            </a:extLst>
          </p:cNvPr>
          <p:cNvSpPr txBox="1">
            <a:spLocks/>
          </p:cNvSpPr>
          <p:nvPr/>
        </p:nvSpPr>
        <p:spPr>
          <a:xfrm>
            <a:off x="1047639" y="435591"/>
            <a:ext cx="5743468" cy="288925"/>
          </a:xfrm>
          <a:prstGeom prst="rect">
            <a:avLst/>
          </a:prstGeom>
        </p:spPr>
        <p:txBody>
          <a:bodyPr vert="horz" lIns="91440" tIns="45720" rIns="91440" bIns="45720" rtlCol="0">
            <a:noAutofit/>
          </a:bodyPr>
          <a:lstStyle>
            <a:lvl1pPr marL="0" indent="0" algn="l" defTabSz="1142817" rtl="0" eaLnBrk="1" latinLnBrk="0" hangingPunct="1">
              <a:lnSpc>
                <a:spcPct val="90000"/>
              </a:lnSpc>
              <a:spcBef>
                <a:spcPts val="1250"/>
              </a:spcBef>
              <a:buFont typeface="Arial" panose="020B0604020202020204" pitchFamily="34" charset="0"/>
              <a:buNone/>
              <a:defRPr sz="1800" b="0" i="0" kern="1200">
                <a:solidFill>
                  <a:schemeClr val="tx1"/>
                </a:solidFill>
                <a:latin typeface="Futura Next Book" panose="020B0502020204020303" pitchFamily="34" charset="77"/>
                <a:ea typeface="+mn-ea"/>
                <a:cs typeface="+mn-cs"/>
              </a:defRPr>
            </a:lvl1pPr>
            <a:lvl2pPr marL="571409"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2pPr>
            <a:lvl3pPr marL="1142817"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3pPr>
            <a:lvl4pPr marL="1714226"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4pPr>
            <a:lvl5pPr marL="2285635"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r>
              <a:rPr lang="en-US"/>
              <a:t>Colors and usage</a:t>
            </a:r>
            <a:endParaRPr lang="en-US" dirty="0"/>
          </a:p>
        </p:txBody>
      </p:sp>
    </p:spTree>
    <p:extLst>
      <p:ext uri="{BB962C8B-B14F-4D97-AF65-F5344CB8AC3E}">
        <p14:creationId xmlns:p14="http://schemas.microsoft.com/office/powerpoint/2010/main" val="2169949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A Brand Design System? 11 Best Examples">
            <a:extLst>
              <a:ext uri="{FF2B5EF4-FFF2-40B4-BE49-F238E27FC236}">
                <a16:creationId xmlns:a16="http://schemas.microsoft.com/office/drawing/2014/main" id="{30B8A160-120C-BAEA-768C-7EBF16E055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90" t="9106"/>
          <a:stretch/>
        </p:blipFill>
        <p:spPr bwMode="auto">
          <a:xfrm>
            <a:off x="2186608" y="1063118"/>
            <a:ext cx="10257183" cy="6763362"/>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4">
            <a:extLst>
              <a:ext uri="{FF2B5EF4-FFF2-40B4-BE49-F238E27FC236}">
                <a16:creationId xmlns:a16="http://schemas.microsoft.com/office/drawing/2014/main" id="{D81F469F-530B-A665-088C-7E53840FA83F}"/>
              </a:ext>
            </a:extLst>
          </p:cNvPr>
          <p:cNvSpPr>
            <a:spLocks noGrp="1"/>
          </p:cNvSpPr>
          <p:nvPr>
            <p:ph type="body" sz="quarter" idx="13"/>
          </p:nvPr>
        </p:nvSpPr>
        <p:spPr>
          <a:xfrm>
            <a:off x="1047639" y="435591"/>
            <a:ext cx="5743468" cy="288925"/>
          </a:xfrm>
        </p:spPr>
        <p:txBody>
          <a:bodyPr/>
          <a:lstStyle/>
          <a:p>
            <a:r>
              <a:rPr lang="en-US" dirty="0"/>
              <a:t>Colors and usage</a:t>
            </a:r>
          </a:p>
        </p:txBody>
      </p:sp>
    </p:spTree>
    <p:extLst>
      <p:ext uri="{BB962C8B-B14F-4D97-AF65-F5344CB8AC3E}">
        <p14:creationId xmlns:p14="http://schemas.microsoft.com/office/powerpoint/2010/main" val="37082178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10F5B9-8434-3989-29BE-BACD1A81D90C}"/>
              </a:ext>
            </a:extLst>
          </p:cNvPr>
          <p:cNvSpPr>
            <a:spLocks noGrp="1"/>
          </p:cNvSpPr>
          <p:nvPr>
            <p:ph type="title" idx="4294967295"/>
          </p:nvPr>
        </p:nvSpPr>
        <p:spPr>
          <a:xfrm>
            <a:off x="1491873" y="2420937"/>
            <a:ext cx="12254666" cy="3729037"/>
          </a:xfrm>
        </p:spPr>
        <p:txBody>
          <a:bodyPr>
            <a:normAutofit/>
          </a:bodyPr>
          <a:lstStyle/>
          <a:p>
            <a:pPr algn="ctr"/>
            <a:r>
              <a:rPr lang="en-IN" sz="4000" u="sng" dirty="0">
                <a:solidFill>
                  <a:schemeClr val="bg1"/>
                </a:solidFill>
                <a:latin typeface="Futura Next Book" panose="020B0502020204020303" pitchFamily="34" charset="77"/>
              </a:rPr>
              <a:t>The rule of 60 - 30 - 10</a:t>
            </a:r>
            <a:endParaRPr lang="en-US" sz="4000" u="sng" dirty="0">
              <a:solidFill>
                <a:schemeClr val="bg1"/>
              </a:solidFill>
              <a:latin typeface="Futura Next Book" panose="020B0502020204020303" pitchFamily="34" charset="77"/>
            </a:endParaRPr>
          </a:p>
        </p:txBody>
      </p:sp>
      <p:sp>
        <p:nvSpPr>
          <p:cNvPr id="14" name="TextBox 13">
            <a:extLst>
              <a:ext uri="{FF2B5EF4-FFF2-40B4-BE49-F238E27FC236}">
                <a16:creationId xmlns:a16="http://schemas.microsoft.com/office/drawing/2014/main" id="{42FFAD68-6EE4-ABBB-BCAB-6B0200B1FD07}"/>
              </a:ext>
            </a:extLst>
          </p:cNvPr>
          <p:cNvSpPr txBox="1"/>
          <p:nvPr/>
        </p:nvSpPr>
        <p:spPr>
          <a:xfrm>
            <a:off x="5065160" y="425350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Tree>
    <p:extLst>
      <p:ext uri="{BB962C8B-B14F-4D97-AF65-F5344CB8AC3E}">
        <p14:creationId xmlns:p14="http://schemas.microsoft.com/office/powerpoint/2010/main" val="17300490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2">
            <a:extLst>
              <a:ext uri="{FF2B5EF4-FFF2-40B4-BE49-F238E27FC236}">
                <a16:creationId xmlns:a16="http://schemas.microsoft.com/office/drawing/2014/main" id="{978E4D1D-AB30-82C9-78AB-296A9B2D0B74}"/>
              </a:ext>
            </a:extLst>
          </p:cNvPr>
          <p:cNvSpPr>
            <a:spLocks noGrp="1"/>
          </p:cNvSpPr>
          <p:nvPr>
            <p:ph idx="1"/>
          </p:nvPr>
        </p:nvSpPr>
        <p:spPr>
          <a:xfrm>
            <a:off x="1047600" y="2486316"/>
            <a:ext cx="6053288" cy="3598281"/>
          </a:xfrm>
        </p:spPr>
        <p:txBody>
          <a:bodyPr>
            <a:normAutofit/>
          </a:bodyPr>
          <a:lstStyle/>
          <a:p>
            <a:pPr marL="0" indent="0">
              <a:lnSpc>
                <a:spcPct val="100000"/>
              </a:lnSpc>
              <a:buNone/>
            </a:pPr>
            <a:r>
              <a:rPr lang="en-IN" sz="2000" b="1" dirty="0"/>
              <a:t>The 60-30-10 rule is used a lot in designs.</a:t>
            </a:r>
          </a:p>
          <a:p>
            <a:pPr marL="0" indent="0">
              <a:lnSpc>
                <a:spcPct val="100000"/>
              </a:lnSpc>
              <a:buNone/>
            </a:pPr>
            <a:endParaRPr lang="en-IN" sz="2000" dirty="0"/>
          </a:p>
          <a:p>
            <a:pPr marL="0" indent="0">
              <a:lnSpc>
                <a:spcPct val="100000"/>
              </a:lnSpc>
              <a:buNone/>
            </a:pPr>
            <a:r>
              <a:rPr lang="en-IN" sz="2000" dirty="0"/>
              <a:t>The proportion to successfully combine colors</a:t>
            </a:r>
          </a:p>
          <a:p>
            <a:pPr>
              <a:lnSpc>
                <a:spcPct val="100000"/>
              </a:lnSpc>
            </a:pPr>
            <a:r>
              <a:rPr lang="en-IN" sz="2000" dirty="0"/>
              <a:t>Choose a dominant color and use it in 60% of the space</a:t>
            </a:r>
          </a:p>
          <a:p>
            <a:pPr>
              <a:lnSpc>
                <a:spcPct val="100000"/>
              </a:lnSpc>
            </a:pPr>
            <a:r>
              <a:rPr lang="en-IN" sz="2000" dirty="0"/>
              <a:t>Add a secondary so that it is in 30% </a:t>
            </a:r>
          </a:p>
          <a:p>
            <a:pPr>
              <a:lnSpc>
                <a:spcPct val="100000"/>
              </a:lnSpc>
            </a:pPr>
            <a:r>
              <a:rPr lang="en-IN" sz="2000" dirty="0"/>
              <a:t>Add the accent color for the remaining 10%. This can be used for CTAs.</a:t>
            </a:r>
            <a:endParaRPr lang="en-US" sz="2000" dirty="0"/>
          </a:p>
        </p:txBody>
      </p:sp>
      <p:pic>
        <p:nvPicPr>
          <p:cNvPr id="2" name="Picture 1">
            <a:extLst>
              <a:ext uri="{FF2B5EF4-FFF2-40B4-BE49-F238E27FC236}">
                <a16:creationId xmlns:a16="http://schemas.microsoft.com/office/drawing/2014/main" id="{37315978-2CA8-67D3-9495-4C31B489121C}"/>
              </a:ext>
            </a:extLst>
          </p:cNvPr>
          <p:cNvPicPr>
            <a:picLocks noChangeAspect="1"/>
          </p:cNvPicPr>
          <p:nvPr/>
        </p:nvPicPr>
        <p:blipFill>
          <a:blip r:embed="rId3"/>
          <a:stretch>
            <a:fillRect/>
          </a:stretch>
        </p:blipFill>
        <p:spPr>
          <a:xfrm>
            <a:off x="7349729" y="0"/>
            <a:ext cx="7888684" cy="8570913"/>
          </a:xfrm>
          <a:prstGeom prst="rect">
            <a:avLst/>
          </a:prstGeom>
        </p:spPr>
      </p:pic>
      <p:sp>
        <p:nvSpPr>
          <p:cNvPr id="5" name="Text Placeholder 4">
            <a:extLst>
              <a:ext uri="{FF2B5EF4-FFF2-40B4-BE49-F238E27FC236}">
                <a16:creationId xmlns:a16="http://schemas.microsoft.com/office/drawing/2014/main" id="{9CE13108-2CE0-C726-2EB5-382D4CDEE130}"/>
              </a:ext>
            </a:extLst>
          </p:cNvPr>
          <p:cNvSpPr>
            <a:spLocks noGrp="1"/>
          </p:cNvSpPr>
          <p:nvPr>
            <p:ph type="body" sz="quarter" idx="13"/>
          </p:nvPr>
        </p:nvSpPr>
        <p:spPr/>
        <p:txBody>
          <a:bodyPr/>
          <a:lstStyle/>
          <a:p>
            <a:r>
              <a:rPr lang="en-US" dirty="0"/>
              <a:t>Colors and usage</a:t>
            </a:r>
          </a:p>
        </p:txBody>
      </p:sp>
    </p:spTree>
    <p:extLst>
      <p:ext uri="{BB962C8B-B14F-4D97-AF65-F5344CB8AC3E}">
        <p14:creationId xmlns:p14="http://schemas.microsoft.com/office/powerpoint/2010/main" val="40352390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10F5B9-8434-3989-29BE-BACD1A81D90C}"/>
              </a:ext>
            </a:extLst>
          </p:cNvPr>
          <p:cNvSpPr>
            <a:spLocks noGrp="1"/>
          </p:cNvSpPr>
          <p:nvPr>
            <p:ph type="title" idx="4294967295"/>
          </p:nvPr>
        </p:nvSpPr>
        <p:spPr>
          <a:xfrm>
            <a:off x="1491873" y="2420937"/>
            <a:ext cx="12254666" cy="3729037"/>
          </a:xfrm>
        </p:spPr>
        <p:txBody>
          <a:bodyPr>
            <a:normAutofit/>
          </a:bodyPr>
          <a:lstStyle/>
          <a:p>
            <a:pPr algn="ctr"/>
            <a:r>
              <a:rPr lang="en-IN" sz="4000" u="sng" dirty="0">
                <a:solidFill>
                  <a:schemeClr val="bg1"/>
                </a:solidFill>
                <a:latin typeface="Futura Next Book" panose="020B0502020204020303" pitchFamily="34" charset="77"/>
              </a:rPr>
              <a:t>Color usage principles</a:t>
            </a:r>
            <a:endParaRPr lang="en-US" sz="4000" u="sng" dirty="0">
              <a:solidFill>
                <a:schemeClr val="bg1"/>
              </a:solidFill>
              <a:latin typeface="Futura Next Book" panose="020B0502020204020303" pitchFamily="34" charset="77"/>
            </a:endParaRPr>
          </a:p>
        </p:txBody>
      </p:sp>
      <p:sp>
        <p:nvSpPr>
          <p:cNvPr id="14" name="TextBox 13">
            <a:extLst>
              <a:ext uri="{FF2B5EF4-FFF2-40B4-BE49-F238E27FC236}">
                <a16:creationId xmlns:a16="http://schemas.microsoft.com/office/drawing/2014/main" id="{42FFAD68-6EE4-ABBB-BCAB-6B0200B1FD07}"/>
              </a:ext>
            </a:extLst>
          </p:cNvPr>
          <p:cNvSpPr txBox="1"/>
          <p:nvPr/>
        </p:nvSpPr>
        <p:spPr>
          <a:xfrm>
            <a:off x="5065160" y="425350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Tree>
    <p:extLst>
      <p:ext uri="{BB962C8B-B14F-4D97-AF65-F5344CB8AC3E}">
        <p14:creationId xmlns:p14="http://schemas.microsoft.com/office/powerpoint/2010/main" val="31084006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DAA42248-2FCD-BA85-FAAE-D554533ADBEB}"/>
              </a:ext>
            </a:extLst>
          </p:cNvPr>
          <p:cNvSpPr>
            <a:spLocks noGrp="1"/>
          </p:cNvSpPr>
          <p:nvPr>
            <p:ph type="body" sz="quarter" idx="13"/>
          </p:nvPr>
        </p:nvSpPr>
        <p:spPr>
          <a:xfrm>
            <a:off x="1047600" y="435591"/>
            <a:ext cx="5743468" cy="288925"/>
          </a:xfrm>
        </p:spPr>
        <p:txBody>
          <a:bodyPr/>
          <a:lstStyle/>
          <a:p>
            <a:r>
              <a:rPr lang="en-US" dirty="0"/>
              <a:t>Colors and usage</a:t>
            </a:r>
          </a:p>
        </p:txBody>
      </p:sp>
      <p:sp>
        <p:nvSpPr>
          <p:cNvPr id="4" name="Content Placeholder 12">
            <a:extLst>
              <a:ext uri="{FF2B5EF4-FFF2-40B4-BE49-F238E27FC236}">
                <a16:creationId xmlns:a16="http://schemas.microsoft.com/office/drawing/2014/main" id="{978E4D1D-AB30-82C9-78AB-296A9B2D0B74}"/>
              </a:ext>
            </a:extLst>
          </p:cNvPr>
          <p:cNvSpPr>
            <a:spLocks noGrp="1"/>
          </p:cNvSpPr>
          <p:nvPr>
            <p:ph idx="1"/>
          </p:nvPr>
        </p:nvSpPr>
        <p:spPr>
          <a:xfrm>
            <a:off x="1047600" y="3199752"/>
            <a:ext cx="6053288" cy="2171408"/>
          </a:xfrm>
        </p:spPr>
        <p:txBody>
          <a:bodyPr>
            <a:normAutofit/>
          </a:bodyPr>
          <a:lstStyle/>
          <a:p>
            <a:pPr marL="0" indent="0">
              <a:lnSpc>
                <a:spcPct val="120000"/>
              </a:lnSpc>
              <a:buNone/>
            </a:pPr>
            <a:r>
              <a:rPr lang="en-IN" sz="2800" b="1" dirty="0">
                <a:solidFill>
                  <a:srgbClr val="FF668B"/>
                </a:solidFill>
              </a:rPr>
              <a:t>Consistent</a:t>
            </a:r>
          </a:p>
          <a:p>
            <a:pPr marL="0" indent="0">
              <a:lnSpc>
                <a:spcPct val="120000"/>
              </a:lnSpc>
              <a:buNone/>
            </a:pPr>
            <a:r>
              <a:rPr lang="en-IN" sz="2000" dirty="0">
                <a:solidFill>
                  <a:schemeClr val="tx1">
                    <a:lumMod val="85000"/>
                    <a:lumOff val="15000"/>
                  </a:schemeClr>
                </a:solidFill>
              </a:rPr>
              <a:t>Color should be applied throughout a UI consistently and be compatible with the brand</a:t>
            </a:r>
            <a:br>
              <a:rPr lang="en-IN" sz="2000" dirty="0">
                <a:solidFill>
                  <a:schemeClr val="tx1">
                    <a:lumMod val="85000"/>
                    <a:lumOff val="15000"/>
                  </a:schemeClr>
                </a:solidFill>
              </a:rPr>
            </a:br>
            <a:r>
              <a:rPr lang="en-IN" sz="2000" dirty="0">
                <a:solidFill>
                  <a:schemeClr val="tx1">
                    <a:lumMod val="85000"/>
                    <a:lumOff val="15000"/>
                  </a:schemeClr>
                </a:solidFill>
              </a:rPr>
              <a:t>it represents.</a:t>
            </a:r>
          </a:p>
        </p:txBody>
      </p:sp>
      <p:pic>
        <p:nvPicPr>
          <p:cNvPr id="2" name="Picture 1">
            <a:extLst>
              <a:ext uri="{FF2B5EF4-FFF2-40B4-BE49-F238E27FC236}">
                <a16:creationId xmlns:a16="http://schemas.microsoft.com/office/drawing/2014/main" id="{60B4E474-CA39-33BE-C20A-A9E38D16F340}"/>
              </a:ext>
            </a:extLst>
          </p:cNvPr>
          <p:cNvPicPr>
            <a:picLocks noChangeAspect="1"/>
          </p:cNvPicPr>
          <p:nvPr/>
        </p:nvPicPr>
        <p:blipFill>
          <a:blip r:embed="rId3"/>
          <a:stretch>
            <a:fillRect/>
          </a:stretch>
        </p:blipFill>
        <p:spPr>
          <a:xfrm>
            <a:off x="7426383" y="-1"/>
            <a:ext cx="7812030" cy="8570913"/>
          </a:xfrm>
          <a:prstGeom prst="rect">
            <a:avLst/>
          </a:prstGeom>
        </p:spPr>
      </p:pic>
      <p:sp>
        <p:nvSpPr>
          <p:cNvPr id="5" name="TextBox 4">
            <a:extLst>
              <a:ext uri="{FF2B5EF4-FFF2-40B4-BE49-F238E27FC236}">
                <a16:creationId xmlns:a16="http://schemas.microsoft.com/office/drawing/2014/main" id="{3D79CE62-E697-CA75-FB53-4E8039B03056}"/>
              </a:ext>
            </a:extLst>
          </p:cNvPr>
          <p:cNvSpPr txBox="1"/>
          <p:nvPr/>
        </p:nvSpPr>
        <p:spPr>
          <a:xfrm>
            <a:off x="4947612" y="7983316"/>
            <a:ext cx="2316023" cy="278538"/>
          </a:xfrm>
          <a:prstGeom prst="rect">
            <a:avLst/>
          </a:prstGeom>
          <a:noFill/>
        </p:spPr>
        <p:txBody>
          <a:bodyPr wrap="square">
            <a:spAutoFit/>
          </a:bodyPr>
          <a:lstStyle/>
          <a:p>
            <a:pPr algn="r">
              <a:lnSpc>
                <a:spcPct val="120000"/>
              </a:lnSpc>
            </a:pPr>
            <a:r>
              <a:rPr lang="en-IN" sz="1100" dirty="0">
                <a:solidFill>
                  <a:schemeClr val="tx1">
                    <a:lumMod val="65000"/>
                    <a:lumOff val="35000"/>
                  </a:schemeClr>
                </a:solidFill>
                <a:latin typeface="Futura Next Book" panose="020B0502020204020303" pitchFamily="34" charset="77"/>
                <a:hlinkClick r:id="rId4">
                  <a:extLst>
                    <a:ext uri="{A12FA001-AC4F-418D-AE19-62706E023703}">
                      <ahyp:hlinkClr xmlns:ahyp="http://schemas.microsoft.com/office/drawing/2018/hyperlinkcolor" val="tx"/>
                    </a:ext>
                  </a:extLst>
                </a:hlinkClick>
              </a:rPr>
              <a:t>Source: Google Material design.</a:t>
            </a:r>
            <a:endParaRPr lang="en-IN" sz="1100" dirty="0">
              <a:solidFill>
                <a:schemeClr val="tx1">
                  <a:lumMod val="65000"/>
                  <a:lumOff val="35000"/>
                </a:schemeClr>
              </a:solidFill>
              <a:latin typeface="Futura Next Book" panose="020B0502020204020303" pitchFamily="34" charset="77"/>
            </a:endParaRPr>
          </a:p>
        </p:txBody>
      </p:sp>
    </p:spTree>
    <p:extLst>
      <p:ext uri="{BB962C8B-B14F-4D97-AF65-F5344CB8AC3E}">
        <p14:creationId xmlns:p14="http://schemas.microsoft.com/office/powerpoint/2010/main" val="3577980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DAA42248-2FCD-BA85-FAAE-D554533ADBEB}"/>
              </a:ext>
            </a:extLst>
          </p:cNvPr>
          <p:cNvSpPr>
            <a:spLocks noGrp="1"/>
          </p:cNvSpPr>
          <p:nvPr>
            <p:ph type="body" sz="quarter" idx="13"/>
          </p:nvPr>
        </p:nvSpPr>
        <p:spPr>
          <a:xfrm>
            <a:off x="1047600" y="435591"/>
            <a:ext cx="5743468" cy="288925"/>
          </a:xfrm>
        </p:spPr>
        <p:txBody>
          <a:bodyPr/>
          <a:lstStyle/>
          <a:p>
            <a:r>
              <a:rPr lang="en-US" dirty="0"/>
              <a:t>Colors and usage</a:t>
            </a:r>
          </a:p>
        </p:txBody>
      </p:sp>
      <p:sp>
        <p:nvSpPr>
          <p:cNvPr id="4" name="Content Placeholder 12">
            <a:extLst>
              <a:ext uri="{FF2B5EF4-FFF2-40B4-BE49-F238E27FC236}">
                <a16:creationId xmlns:a16="http://schemas.microsoft.com/office/drawing/2014/main" id="{978E4D1D-AB30-82C9-78AB-296A9B2D0B74}"/>
              </a:ext>
            </a:extLst>
          </p:cNvPr>
          <p:cNvSpPr>
            <a:spLocks noGrp="1"/>
          </p:cNvSpPr>
          <p:nvPr>
            <p:ph idx="1"/>
          </p:nvPr>
        </p:nvSpPr>
        <p:spPr>
          <a:xfrm>
            <a:off x="1047600" y="3199752"/>
            <a:ext cx="6053288" cy="2171408"/>
          </a:xfrm>
        </p:spPr>
        <p:txBody>
          <a:bodyPr>
            <a:normAutofit/>
          </a:bodyPr>
          <a:lstStyle/>
          <a:p>
            <a:pPr marL="0" indent="0">
              <a:lnSpc>
                <a:spcPct val="120000"/>
              </a:lnSpc>
              <a:buNone/>
            </a:pPr>
            <a:r>
              <a:rPr lang="en-IN" sz="2800" b="1" dirty="0">
                <a:solidFill>
                  <a:srgbClr val="FF668B"/>
                </a:solidFill>
              </a:rPr>
              <a:t>Distinct</a:t>
            </a:r>
          </a:p>
          <a:p>
            <a:pPr marL="0" indent="0">
              <a:lnSpc>
                <a:spcPct val="120000"/>
              </a:lnSpc>
              <a:buNone/>
            </a:pPr>
            <a:r>
              <a:rPr lang="en-IN" sz="2000" dirty="0">
                <a:solidFill>
                  <a:schemeClr val="tx1">
                    <a:lumMod val="85000"/>
                    <a:lumOff val="15000"/>
                  </a:schemeClr>
                </a:solidFill>
              </a:rPr>
              <a:t>Color should create distinction between elements, with sufficient contrast.</a:t>
            </a:r>
          </a:p>
        </p:txBody>
      </p:sp>
      <p:sp>
        <p:nvSpPr>
          <p:cNvPr id="5" name="TextBox 4">
            <a:extLst>
              <a:ext uri="{FF2B5EF4-FFF2-40B4-BE49-F238E27FC236}">
                <a16:creationId xmlns:a16="http://schemas.microsoft.com/office/drawing/2014/main" id="{3D79CE62-E697-CA75-FB53-4E8039B03056}"/>
              </a:ext>
            </a:extLst>
          </p:cNvPr>
          <p:cNvSpPr txBox="1"/>
          <p:nvPr/>
        </p:nvSpPr>
        <p:spPr>
          <a:xfrm>
            <a:off x="4947612" y="7983316"/>
            <a:ext cx="2316023" cy="278538"/>
          </a:xfrm>
          <a:prstGeom prst="rect">
            <a:avLst/>
          </a:prstGeom>
          <a:noFill/>
        </p:spPr>
        <p:txBody>
          <a:bodyPr wrap="square">
            <a:spAutoFit/>
          </a:bodyPr>
          <a:lstStyle/>
          <a:p>
            <a:pPr algn="r">
              <a:lnSpc>
                <a:spcPct val="120000"/>
              </a:lnSpc>
            </a:pPr>
            <a:r>
              <a:rPr lang="en-IN" sz="1100" dirty="0">
                <a:solidFill>
                  <a:schemeClr val="tx1">
                    <a:lumMod val="65000"/>
                    <a:lumOff val="35000"/>
                  </a:schemeClr>
                </a:solidFill>
                <a:latin typeface="Futura Next Book" panose="020B0502020204020303" pitchFamily="34" charset="77"/>
                <a:hlinkClick r:id="rId3">
                  <a:extLst>
                    <a:ext uri="{A12FA001-AC4F-418D-AE19-62706E023703}">
                      <ahyp:hlinkClr xmlns:ahyp="http://schemas.microsoft.com/office/drawing/2018/hyperlinkcolor" val="tx"/>
                    </a:ext>
                  </a:extLst>
                </a:hlinkClick>
              </a:rPr>
              <a:t>Source: Google Material design.</a:t>
            </a:r>
            <a:endParaRPr lang="en-IN" sz="1100" dirty="0">
              <a:solidFill>
                <a:schemeClr val="tx1">
                  <a:lumMod val="65000"/>
                  <a:lumOff val="35000"/>
                </a:schemeClr>
              </a:solidFill>
              <a:latin typeface="Futura Next Book" panose="020B0502020204020303" pitchFamily="34" charset="77"/>
            </a:endParaRPr>
          </a:p>
        </p:txBody>
      </p:sp>
      <p:pic>
        <p:nvPicPr>
          <p:cNvPr id="6" name="Picture 5">
            <a:extLst>
              <a:ext uri="{FF2B5EF4-FFF2-40B4-BE49-F238E27FC236}">
                <a16:creationId xmlns:a16="http://schemas.microsoft.com/office/drawing/2014/main" id="{9C2633D1-D27B-B9A6-803D-BF10A8137B0B}"/>
              </a:ext>
            </a:extLst>
          </p:cNvPr>
          <p:cNvPicPr>
            <a:picLocks noChangeAspect="1"/>
          </p:cNvPicPr>
          <p:nvPr/>
        </p:nvPicPr>
        <p:blipFill>
          <a:blip r:embed="rId4"/>
          <a:stretch>
            <a:fillRect/>
          </a:stretch>
        </p:blipFill>
        <p:spPr>
          <a:xfrm>
            <a:off x="7426383" y="-1"/>
            <a:ext cx="7812030" cy="8570913"/>
          </a:xfrm>
          <a:prstGeom prst="rect">
            <a:avLst/>
          </a:prstGeom>
        </p:spPr>
      </p:pic>
    </p:spTree>
    <p:extLst>
      <p:ext uri="{BB962C8B-B14F-4D97-AF65-F5344CB8AC3E}">
        <p14:creationId xmlns:p14="http://schemas.microsoft.com/office/powerpoint/2010/main" val="27418944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DAA42248-2FCD-BA85-FAAE-D554533ADBEB}"/>
              </a:ext>
            </a:extLst>
          </p:cNvPr>
          <p:cNvSpPr>
            <a:spLocks noGrp="1"/>
          </p:cNvSpPr>
          <p:nvPr>
            <p:ph type="body" sz="quarter" idx="13"/>
          </p:nvPr>
        </p:nvSpPr>
        <p:spPr>
          <a:xfrm>
            <a:off x="1047600" y="435591"/>
            <a:ext cx="5743468" cy="288925"/>
          </a:xfrm>
        </p:spPr>
        <p:txBody>
          <a:bodyPr/>
          <a:lstStyle/>
          <a:p>
            <a:r>
              <a:rPr lang="en-US" dirty="0"/>
              <a:t>Colors and usage</a:t>
            </a:r>
          </a:p>
        </p:txBody>
      </p:sp>
      <p:sp>
        <p:nvSpPr>
          <p:cNvPr id="4" name="Content Placeholder 12">
            <a:extLst>
              <a:ext uri="{FF2B5EF4-FFF2-40B4-BE49-F238E27FC236}">
                <a16:creationId xmlns:a16="http://schemas.microsoft.com/office/drawing/2014/main" id="{978E4D1D-AB30-82C9-78AB-296A9B2D0B74}"/>
              </a:ext>
            </a:extLst>
          </p:cNvPr>
          <p:cNvSpPr>
            <a:spLocks noGrp="1"/>
          </p:cNvSpPr>
          <p:nvPr>
            <p:ph idx="1"/>
          </p:nvPr>
        </p:nvSpPr>
        <p:spPr>
          <a:xfrm>
            <a:off x="1047600" y="3199752"/>
            <a:ext cx="6053288" cy="2171408"/>
          </a:xfrm>
        </p:spPr>
        <p:txBody>
          <a:bodyPr>
            <a:normAutofit lnSpcReduction="10000"/>
          </a:bodyPr>
          <a:lstStyle/>
          <a:p>
            <a:pPr marL="0" indent="0">
              <a:lnSpc>
                <a:spcPct val="120000"/>
              </a:lnSpc>
              <a:buNone/>
            </a:pPr>
            <a:r>
              <a:rPr lang="en-IN" sz="2800" b="1" dirty="0">
                <a:solidFill>
                  <a:srgbClr val="FF668B"/>
                </a:solidFill>
              </a:rPr>
              <a:t>Intentional</a:t>
            </a:r>
          </a:p>
          <a:p>
            <a:pPr marL="0" indent="0">
              <a:lnSpc>
                <a:spcPct val="130000"/>
              </a:lnSpc>
              <a:buNone/>
            </a:pPr>
            <a:r>
              <a:rPr lang="en-IN" sz="2000" dirty="0">
                <a:solidFill>
                  <a:schemeClr val="tx1">
                    <a:lumMod val="85000"/>
                    <a:lumOff val="15000"/>
                  </a:schemeClr>
                </a:solidFill>
              </a:rPr>
              <a:t>Color should be applied with intention as it can convey meaning in multiple ways, such as relationships between elements and degrees of hierarchy.</a:t>
            </a:r>
          </a:p>
        </p:txBody>
      </p:sp>
      <p:sp>
        <p:nvSpPr>
          <p:cNvPr id="5" name="TextBox 4">
            <a:extLst>
              <a:ext uri="{FF2B5EF4-FFF2-40B4-BE49-F238E27FC236}">
                <a16:creationId xmlns:a16="http://schemas.microsoft.com/office/drawing/2014/main" id="{3D79CE62-E697-CA75-FB53-4E8039B03056}"/>
              </a:ext>
            </a:extLst>
          </p:cNvPr>
          <p:cNvSpPr txBox="1"/>
          <p:nvPr/>
        </p:nvSpPr>
        <p:spPr>
          <a:xfrm>
            <a:off x="4686300" y="7983316"/>
            <a:ext cx="2577335" cy="275973"/>
          </a:xfrm>
          <a:prstGeom prst="rect">
            <a:avLst/>
          </a:prstGeom>
          <a:noFill/>
        </p:spPr>
        <p:txBody>
          <a:bodyPr wrap="square">
            <a:spAutoFit/>
          </a:bodyPr>
          <a:lstStyle/>
          <a:p>
            <a:pPr algn="r">
              <a:lnSpc>
                <a:spcPct val="120000"/>
              </a:lnSpc>
            </a:pPr>
            <a:r>
              <a:rPr lang="en-IN" sz="1100" dirty="0">
                <a:solidFill>
                  <a:schemeClr val="tx1">
                    <a:lumMod val="65000"/>
                    <a:lumOff val="35000"/>
                  </a:schemeClr>
                </a:solidFill>
                <a:latin typeface="Futura Next Book" panose="020B0502020204020303" pitchFamily="34" charset="77"/>
                <a:hlinkClick r:id="rId3">
                  <a:extLst>
                    <a:ext uri="{A12FA001-AC4F-418D-AE19-62706E023703}">
                      <ahyp:hlinkClr xmlns:ahyp="http://schemas.microsoft.com/office/drawing/2018/hyperlinkcolor" val="tx"/>
                    </a:ext>
                  </a:extLst>
                </a:hlinkClick>
              </a:rPr>
              <a:t>Source: Google Material design.</a:t>
            </a:r>
            <a:endParaRPr lang="en-IN" sz="1100" dirty="0">
              <a:solidFill>
                <a:schemeClr val="tx1">
                  <a:lumMod val="65000"/>
                  <a:lumOff val="35000"/>
                </a:schemeClr>
              </a:solidFill>
              <a:latin typeface="Futura Next Book" panose="020B0502020204020303" pitchFamily="34" charset="77"/>
            </a:endParaRPr>
          </a:p>
        </p:txBody>
      </p:sp>
      <p:pic>
        <p:nvPicPr>
          <p:cNvPr id="2" name="Picture 1">
            <a:extLst>
              <a:ext uri="{FF2B5EF4-FFF2-40B4-BE49-F238E27FC236}">
                <a16:creationId xmlns:a16="http://schemas.microsoft.com/office/drawing/2014/main" id="{33CC0BA6-4981-BB78-1AB5-C3F3DF30CB55}"/>
              </a:ext>
            </a:extLst>
          </p:cNvPr>
          <p:cNvPicPr>
            <a:picLocks noChangeAspect="1"/>
          </p:cNvPicPr>
          <p:nvPr/>
        </p:nvPicPr>
        <p:blipFill>
          <a:blip r:embed="rId4"/>
          <a:stretch>
            <a:fillRect/>
          </a:stretch>
        </p:blipFill>
        <p:spPr>
          <a:xfrm>
            <a:off x="7426383" y="-1"/>
            <a:ext cx="7812030" cy="8570913"/>
          </a:xfrm>
          <a:prstGeom prst="rect">
            <a:avLst/>
          </a:prstGeom>
        </p:spPr>
      </p:pic>
    </p:spTree>
    <p:extLst>
      <p:ext uri="{BB962C8B-B14F-4D97-AF65-F5344CB8AC3E}">
        <p14:creationId xmlns:p14="http://schemas.microsoft.com/office/powerpoint/2010/main" val="186101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10F5B9-8434-3989-29BE-BACD1A81D90C}"/>
              </a:ext>
            </a:extLst>
          </p:cNvPr>
          <p:cNvSpPr>
            <a:spLocks noGrp="1"/>
          </p:cNvSpPr>
          <p:nvPr>
            <p:ph type="title" idx="4294967295"/>
          </p:nvPr>
        </p:nvSpPr>
        <p:spPr>
          <a:xfrm>
            <a:off x="1491873" y="2420937"/>
            <a:ext cx="12254666" cy="3729037"/>
          </a:xfrm>
        </p:spPr>
        <p:txBody>
          <a:bodyPr>
            <a:normAutofit/>
          </a:bodyPr>
          <a:lstStyle/>
          <a:p>
            <a:pPr algn="ctr"/>
            <a:r>
              <a:rPr lang="en-IN" sz="4000" u="sng" dirty="0">
                <a:solidFill>
                  <a:schemeClr val="bg1"/>
                </a:solidFill>
                <a:latin typeface="Futura Next Book" panose="020B0502020204020303" pitchFamily="34" charset="77"/>
              </a:rPr>
              <a:t>Key color practices in UI design</a:t>
            </a:r>
            <a:endParaRPr lang="en-US" sz="4000" u="sng" dirty="0">
              <a:solidFill>
                <a:schemeClr val="bg1"/>
              </a:solidFill>
              <a:latin typeface="Futura Next Book" panose="020B0502020204020303" pitchFamily="34" charset="77"/>
            </a:endParaRPr>
          </a:p>
        </p:txBody>
      </p:sp>
      <p:sp>
        <p:nvSpPr>
          <p:cNvPr id="14" name="TextBox 13">
            <a:extLst>
              <a:ext uri="{FF2B5EF4-FFF2-40B4-BE49-F238E27FC236}">
                <a16:creationId xmlns:a16="http://schemas.microsoft.com/office/drawing/2014/main" id="{42FFAD68-6EE4-ABBB-BCAB-6B0200B1FD07}"/>
              </a:ext>
            </a:extLst>
          </p:cNvPr>
          <p:cNvSpPr txBox="1"/>
          <p:nvPr/>
        </p:nvSpPr>
        <p:spPr>
          <a:xfrm>
            <a:off x="5065160" y="425350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Tree>
    <p:extLst>
      <p:ext uri="{BB962C8B-B14F-4D97-AF65-F5344CB8AC3E}">
        <p14:creationId xmlns:p14="http://schemas.microsoft.com/office/powerpoint/2010/main" val="19830760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DAA42248-2FCD-BA85-FAAE-D554533ADBEB}"/>
              </a:ext>
            </a:extLst>
          </p:cNvPr>
          <p:cNvSpPr>
            <a:spLocks noGrp="1"/>
          </p:cNvSpPr>
          <p:nvPr>
            <p:ph type="body" sz="quarter" idx="13"/>
          </p:nvPr>
        </p:nvSpPr>
        <p:spPr>
          <a:xfrm>
            <a:off x="1047600" y="435591"/>
            <a:ext cx="5743468" cy="288925"/>
          </a:xfrm>
        </p:spPr>
        <p:txBody>
          <a:bodyPr/>
          <a:lstStyle/>
          <a:p>
            <a:r>
              <a:rPr lang="en-US" dirty="0"/>
              <a:t>Colors and usage</a:t>
            </a:r>
          </a:p>
        </p:txBody>
      </p:sp>
      <p:sp>
        <p:nvSpPr>
          <p:cNvPr id="4" name="Content Placeholder 12">
            <a:extLst>
              <a:ext uri="{FF2B5EF4-FFF2-40B4-BE49-F238E27FC236}">
                <a16:creationId xmlns:a16="http://schemas.microsoft.com/office/drawing/2014/main" id="{978E4D1D-AB30-82C9-78AB-296A9B2D0B74}"/>
              </a:ext>
            </a:extLst>
          </p:cNvPr>
          <p:cNvSpPr>
            <a:spLocks noGrp="1"/>
          </p:cNvSpPr>
          <p:nvPr>
            <p:ph idx="1"/>
          </p:nvPr>
        </p:nvSpPr>
        <p:spPr>
          <a:xfrm>
            <a:off x="1047600" y="3199752"/>
            <a:ext cx="5743468" cy="2171408"/>
          </a:xfrm>
        </p:spPr>
        <p:txBody>
          <a:bodyPr>
            <a:normAutofit fontScale="92500" lnSpcReduction="10000"/>
          </a:bodyPr>
          <a:lstStyle/>
          <a:p>
            <a:pPr marL="0" indent="0">
              <a:lnSpc>
                <a:spcPct val="120000"/>
              </a:lnSpc>
              <a:buNone/>
            </a:pPr>
            <a:r>
              <a:rPr lang="en-IN" sz="2800" b="1" dirty="0">
                <a:solidFill>
                  <a:srgbClr val="FF668B"/>
                </a:solidFill>
              </a:rPr>
              <a:t>Connection with the brand</a:t>
            </a:r>
          </a:p>
          <a:p>
            <a:pPr marL="0" indent="0">
              <a:lnSpc>
                <a:spcPct val="140000"/>
              </a:lnSpc>
              <a:buNone/>
            </a:pPr>
            <a:r>
              <a:rPr lang="en-IN" sz="2000" dirty="0">
                <a:solidFill>
                  <a:schemeClr val="tx1">
                    <a:lumMod val="85000"/>
                    <a:lumOff val="15000"/>
                  </a:schemeClr>
                </a:solidFill>
              </a:rPr>
              <a:t>Brand colors help your design to stand out. This is how the design creates visual solutions that connect all communication channels of the company and enhances brand awareness.</a:t>
            </a:r>
          </a:p>
        </p:txBody>
      </p:sp>
      <p:sp>
        <p:nvSpPr>
          <p:cNvPr id="5" name="TextBox 4">
            <a:extLst>
              <a:ext uri="{FF2B5EF4-FFF2-40B4-BE49-F238E27FC236}">
                <a16:creationId xmlns:a16="http://schemas.microsoft.com/office/drawing/2014/main" id="{3D79CE62-E697-CA75-FB53-4E8039B03056}"/>
              </a:ext>
            </a:extLst>
          </p:cNvPr>
          <p:cNvSpPr txBox="1"/>
          <p:nvPr/>
        </p:nvSpPr>
        <p:spPr>
          <a:xfrm>
            <a:off x="4737100" y="7983316"/>
            <a:ext cx="2526535" cy="275973"/>
          </a:xfrm>
          <a:prstGeom prst="rect">
            <a:avLst/>
          </a:prstGeom>
          <a:noFill/>
        </p:spPr>
        <p:txBody>
          <a:bodyPr wrap="square">
            <a:spAutoFit/>
          </a:bodyPr>
          <a:lstStyle/>
          <a:p>
            <a:pPr algn="r">
              <a:lnSpc>
                <a:spcPct val="120000"/>
              </a:lnSpc>
            </a:pPr>
            <a:r>
              <a:rPr lang="en-IN" sz="1100" dirty="0">
                <a:solidFill>
                  <a:schemeClr val="tx1">
                    <a:lumMod val="65000"/>
                    <a:lumOff val="35000"/>
                  </a:schemeClr>
                </a:solidFill>
                <a:latin typeface="Futura Next Book" panose="020B0502020204020303" pitchFamily="34" charset="77"/>
              </a:rPr>
              <a:t>Source: Google Material design.</a:t>
            </a:r>
          </a:p>
        </p:txBody>
      </p:sp>
      <p:pic>
        <p:nvPicPr>
          <p:cNvPr id="7" name="Picture 6">
            <a:extLst>
              <a:ext uri="{FF2B5EF4-FFF2-40B4-BE49-F238E27FC236}">
                <a16:creationId xmlns:a16="http://schemas.microsoft.com/office/drawing/2014/main" id="{18FADD56-09C0-D772-C2E6-104D1DA2A3E8}"/>
              </a:ext>
            </a:extLst>
          </p:cNvPr>
          <p:cNvPicPr>
            <a:picLocks noChangeAspect="1"/>
          </p:cNvPicPr>
          <p:nvPr/>
        </p:nvPicPr>
        <p:blipFill>
          <a:blip r:embed="rId3"/>
          <a:stretch>
            <a:fillRect/>
          </a:stretch>
        </p:blipFill>
        <p:spPr>
          <a:xfrm>
            <a:off x="7426383" y="-1"/>
            <a:ext cx="7812030" cy="8570913"/>
          </a:xfrm>
          <a:prstGeom prst="rect">
            <a:avLst/>
          </a:prstGeom>
        </p:spPr>
      </p:pic>
    </p:spTree>
    <p:extLst>
      <p:ext uri="{BB962C8B-B14F-4D97-AF65-F5344CB8AC3E}">
        <p14:creationId xmlns:p14="http://schemas.microsoft.com/office/powerpoint/2010/main" val="3154941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A4EB8A2-47CF-FAA6-B848-071AB7DA145F}"/>
              </a:ext>
            </a:extLst>
          </p:cNvPr>
          <p:cNvSpPr>
            <a:spLocks noGrp="1"/>
          </p:cNvSpPr>
          <p:nvPr>
            <p:ph type="body" sz="quarter" idx="13"/>
          </p:nvPr>
        </p:nvSpPr>
        <p:spPr>
          <a:xfrm>
            <a:off x="1047600" y="388800"/>
            <a:ext cx="5743468" cy="288925"/>
          </a:xfrm>
        </p:spPr>
        <p:txBody>
          <a:bodyPr/>
          <a:lstStyle/>
          <a:p>
            <a:r>
              <a:rPr lang="en-US" dirty="0"/>
              <a:t>Colors and usage</a:t>
            </a:r>
          </a:p>
        </p:txBody>
      </p:sp>
      <p:sp>
        <p:nvSpPr>
          <p:cNvPr id="6" name="Title 5">
            <a:extLst>
              <a:ext uri="{FF2B5EF4-FFF2-40B4-BE49-F238E27FC236}">
                <a16:creationId xmlns:a16="http://schemas.microsoft.com/office/drawing/2014/main" id="{455935C4-F20E-39D3-AF9C-ECF6D997BCB9}"/>
              </a:ext>
            </a:extLst>
          </p:cNvPr>
          <p:cNvSpPr>
            <a:spLocks noGrp="1"/>
          </p:cNvSpPr>
          <p:nvPr>
            <p:ph type="title"/>
          </p:nvPr>
        </p:nvSpPr>
        <p:spPr>
          <a:xfrm>
            <a:off x="1568339" y="2709220"/>
            <a:ext cx="5938789" cy="5110139"/>
          </a:xfrm>
        </p:spPr>
        <p:txBody>
          <a:bodyPr>
            <a:normAutofit/>
          </a:bodyPr>
          <a:lstStyle/>
          <a:p>
            <a:r>
              <a:rPr lang="en-US" sz="4000" dirty="0"/>
              <a:t>At the end of this session:</a:t>
            </a:r>
          </a:p>
        </p:txBody>
      </p:sp>
      <p:sp>
        <p:nvSpPr>
          <p:cNvPr id="7" name="Content Placeholder 2">
            <a:extLst>
              <a:ext uri="{FF2B5EF4-FFF2-40B4-BE49-F238E27FC236}">
                <a16:creationId xmlns:a16="http://schemas.microsoft.com/office/drawing/2014/main" id="{0B758BC9-A99D-BA4C-DAEB-4D9B6378FC08}"/>
              </a:ext>
            </a:extLst>
          </p:cNvPr>
          <p:cNvSpPr txBox="1">
            <a:spLocks/>
          </p:cNvSpPr>
          <p:nvPr/>
        </p:nvSpPr>
        <p:spPr>
          <a:xfrm>
            <a:off x="8436864" y="2899373"/>
            <a:ext cx="6285545" cy="6223990"/>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Light" panose="020B04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Light" panose="020B04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Light" panose="020B04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Light" panose="020B04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Light" panose="020B04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342900" indent="-342900">
              <a:lnSpc>
                <a:spcPct val="150000"/>
              </a:lnSpc>
              <a:buFont typeface="+mj-lt"/>
              <a:buAutoNum type="arabicPeriod"/>
            </a:pPr>
            <a:r>
              <a:rPr lang="en-US" dirty="0"/>
              <a:t>Know the basics of color psychology and its impact</a:t>
            </a:r>
          </a:p>
          <a:p>
            <a:pPr marL="342900" indent="-342900">
              <a:lnSpc>
                <a:spcPct val="150000"/>
              </a:lnSpc>
              <a:buFont typeface="+mj-lt"/>
              <a:buAutoNum type="arabicPeriod"/>
            </a:pPr>
            <a:r>
              <a:rPr lang="en-US" dirty="0"/>
              <a:t>Create a color palette using color usage principles</a:t>
            </a:r>
          </a:p>
          <a:p>
            <a:pPr marL="342900" indent="-342900">
              <a:lnSpc>
                <a:spcPct val="150000"/>
              </a:lnSpc>
              <a:buFont typeface="+mj-lt"/>
              <a:buAutoNum type="arabicPeriod"/>
            </a:pPr>
            <a:r>
              <a:rPr lang="en-US" dirty="0"/>
              <a:t>Apply the best practices of color process in UI</a:t>
            </a:r>
          </a:p>
        </p:txBody>
      </p:sp>
    </p:spTree>
    <p:extLst>
      <p:ext uri="{BB962C8B-B14F-4D97-AF65-F5344CB8AC3E}">
        <p14:creationId xmlns:p14="http://schemas.microsoft.com/office/powerpoint/2010/main" val="2216457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DAA42248-2FCD-BA85-FAAE-D554533ADBEB}"/>
              </a:ext>
            </a:extLst>
          </p:cNvPr>
          <p:cNvSpPr>
            <a:spLocks noGrp="1"/>
          </p:cNvSpPr>
          <p:nvPr>
            <p:ph type="body" sz="quarter" idx="13"/>
          </p:nvPr>
        </p:nvSpPr>
        <p:spPr>
          <a:xfrm>
            <a:off x="1047600" y="435591"/>
            <a:ext cx="5743468" cy="288925"/>
          </a:xfrm>
        </p:spPr>
        <p:txBody>
          <a:bodyPr/>
          <a:lstStyle/>
          <a:p>
            <a:r>
              <a:rPr lang="en-US" dirty="0"/>
              <a:t>Colors and usage</a:t>
            </a:r>
          </a:p>
        </p:txBody>
      </p:sp>
      <p:sp>
        <p:nvSpPr>
          <p:cNvPr id="4" name="Content Placeholder 12">
            <a:extLst>
              <a:ext uri="{FF2B5EF4-FFF2-40B4-BE49-F238E27FC236}">
                <a16:creationId xmlns:a16="http://schemas.microsoft.com/office/drawing/2014/main" id="{978E4D1D-AB30-82C9-78AB-296A9B2D0B74}"/>
              </a:ext>
            </a:extLst>
          </p:cNvPr>
          <p:cNvSpPr>
            <a:spLocks noGrp="1"/>
          </p:cNvSpPr>
          <p:nvPr>
            <p:ph idx="1"/>
          </p:nvPr>
        </p:nvSpPr>
        <p:spPr>
          <a:xfrm>
            <a:off x="1047600" y="3199752"/>
            <a:ext cx="6053288" cy="2171408"/>
          </a:xfrm>
        </p:spPr>
        <p:txBody>
          <a:bodyPr>
            <a:normAutofit fontScale="92500" lnSpcReduction="10000"/>
          </a:bodyPr>
          <a:lstStyle/>
          <a:p>
            <a:pPr marL="0" indent="0">
              <a:lnSpc>
                <a:spcPct val="120000"/>
              </a:lnSpc>
              <a:buNone/>
            </a:pPr>
            <a:r>
              <a:rPr lang="en-IN" sz="2800" b="1" dirty="0">
                <a:solidFill>
                  <a:srgbClr val="FF668B"/>
                </a:solidFill>
              </a:rPr>
              <a:t>Balanced color combinations</a:t>
            </a:r>
          </a:p>
          <a:p>
            <a:pPr marL="0" indent="0">
              <a:lnSpc>
                <a:spcPct val="130000"/>
              </a:lnSpc>
              <a:buNone/>
            </a:pPr>
            <a:r>
              <a:rPr lang="en-IN" sz="2100" dirty="0">
                <a:solidFill>
                  <a:schemeClr val="tx1">
                    <a:lumMod val="85000"/>
                    <a:lumOff val="15000"/>
                  </a:schemeClr>
                </a:solidFill>
              </a:rPr>
              <a:t>Color schemes work best if the quantities of colors used for the design are not equal. Higher interest is generated by using variety of color proportions that play an emphatic or accentuating role</a:t>
            </a:r>
          </a:p>
        </p:txBody>
      </p:sp>
      <p:sp>
        <p:nvSpPr>
          <p:cNvPr id="5" name="TextBox 4">
            <a:extLst>
              <a:ext uri="{FF2B5EF4-FFF2-40B4-BE49-F238E27FC236}">
                <a16:creationId xmlns:a16="http://schemas.microsoft.com/office/drawing/2014/main" id="{3D79CE62-E697-CA75-FB53-4E8039B03056}"/>
              </a:ext>
            </a:extLst>
          </p:cNvPr>
          <p:cNvSpPr txBox="1"/>
          <p:nvPr/>
        </p:nvSpPr>
        <p:spPr>
          <a:xfrm>
            <a:off x="4610100" y="7983316"/>
            <a:ext cx="2653535" cy="275973"/>
          </a:xfrm>
          <a:prstGeom prst="rect">
            <a:avLst/>
          </a:prstGeom>
          <a:noFill/>
        </p:spPr>
        <p:txBody>
          <a:bodyPr wrap="square">
            <a:spAutoFit/>
          </a:bodyPr>
          <a:lstStyle/>
          <a:p>
            <a:pPr algn="r">
              <a:lnSpc>
                <a:spcPct val="120000"/>
              </a:lnSpc>
            </a:pPr>
            <a:r>
              <a:rPr lang="en-IN" sz="1100" dirty="0">
                <a:solidFill>
                  <a:schemeClr val="tx1">
                    <a:lumMod val="65000"/>
                    <a:lumOff val="35000"/>
                  </a:schemeClr>
                </a:solidFill>
                <a:latin typeface="Futura Next Book" panose="020B0502020204020303" pitchFamily="34" charset="77"/>
              </a:rPr>
              <a:t>Source: Google Material design.</a:t>
            </a:r>
          </a:p>
        </p:txBody>
      </p:sp>
      <p:pic>
        <p:nvPicPr>
          <p:cNvPr id="3" name="Picture 2">
            <a:extLst>
              <a:ext uri="{FF2B5EF4-FFF2-40B4-BE49-F238E27FC236}">
                <a16:creationId xmlns:a16="http://schemas.microsoft.com/office/drawing/2014/main" id="{1C227118-600F-2A15-A798-1689C8D9A364}"/>
              </a:ext>
            </a:extLst>
          </p:cNvPr>
          <p:cNvPicPr>
            <a:picLocks noChangeAspect="1"/>
          </p:cNvPicPr>
          <p:nvPr/>
        </p:nvPicPr>
        <p:blipFill>
          <a:blip r:embed="rId3"/>
          <a:stretch>
            <a:fillRect/>
          </a:stretch>
        </p:blipFill>
        <p:spPr>
          <a:xfrm>
            <a:off x="7426383" y="-1"/>
            <a:ext cx="7812030" cy="8570913"/>
          </a:xfrm>
          <a:prstGeom prst="rect">
            <a:avLst/>
          </a:prstGeom>
        </p:spPr>
      </p:pic>
    </p:spTree>
    <p:extLst>
      <p:ext uri="{BB962C8B-B14F-4D97-AF65-F5344CB8AC3E}">
        <p14:creationId xmlns:p14="http://schemas.microsoft.com/office/powerpoint/2010/main" val="13216258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DAA42248-2FCD-BA85-FAAE-D554533ADBEB}"/>
              </a:ext>
            </a:extLst>
          </p:cNvPr>
          <p:cNvSpPr>
            <a:spLocks noGrp="1"/>
          </p:cNvSpPr>
          <p:nvPr>
            <p:ph type="body" sz="quarter" idx="13"/>
          </p:nvPr>
        </p:nvSpPr>
        <p:spPr>
          <a:xfrm>
            <a:off x="1047600" y="435591"/>
            <a:ext cx="5743468" cy="288925"/>
          </a:xfrm>
        </p:spPr>
        <p:txBody>
          <a:bodyPr/>
          <a:lstStyle/>
          <a:p>
            <a:r>
              <a:rPr lang="en-US" dirty="0"/>
              <a:t>Colors and usage</a:t>
            </a:r>
          </a:p>
        </p:txBody>
      </p:sp>
      <p:sp>
        <p:nvSpPr>
          <p:cNvPr id="4" name="Content Placeholder 12">
            <a:extLst>
              <a:ext uri="{FF2B5EF4-FFF2-40B4-BE49-F238E27FC236}">
                <a16:creationId xmlns:a16="http://schemas.microsoft.com/office/drawing/2014/main" id="{978E4D1D-AB30-82C9-78AB-296A9B2D0B74}"/>
              </a:ext>
            </a:extLst>
          </p:cNvPr>
          <p:cNvSpPr>
            <a:spLocks noGrp="1"/>
          </p:cNvSpPr>
          <p:nvPr>
            <p:ph idx="1"/>
          </p:nvPr>
        </p:nvSpPr>
        <p:spPr>
          <a:xfrm>
            <a:off x="1047600" y="2452524"/>
            <a:ext cx="6053288" cy="4583275"/>
          </a:xfrm>
        </p:spPr>
        <p:txBody>
          <a:bodyPr>
            <a:noAutofit/>
          </a:bodyPr>
          <a:lstStyle/>
          <a:p>
            <a:pPr marL="0" indent="0">
              <a:lnSpc>
                <a:spcPct val="120000"/>
              </a:lnSpc>
              <a:buNone/>
            </a:pPr>
            <a:r>
              <a:rPr lang="en-IN" b="1" dirty="0">
                <a:solidFill>
                  <a:srgbClr val="FF668B"/>
                </a:solidFill>
              </a:rPr>
              <a:t>Contrast and accents</a:t>
            </a:r>
          </a:p>
          <a:p>
            <a:pPr marL="0" indent="0">
              <a:lnSpc>
                <a:spcPct val="130000"/>
              </a:lnSpc>
              <a:buNone/>
            </a:pPr>
            <a:r>
              <a:rPr lang="en-IN" dirty="0">
                <a:solidFill>
                  <a:schemeClr val="tx1">
                    <a:lumMod val="85000"/>
                    <a:lumOff val="15000"/>
                  </a:schemeClr>
                </a:solidFill>
              </a:rPr>
              <a:t>Correct color contrast brings individuality to each element of the UI and makes them all noticeable.</a:t>
            </a:r>
          </a:p>
          <a:p>
            <a:pPr marL="0" indent="0">
              <a:lnSpc>
                <a:spcPct val="130000"/>
              </a:lnSpc>
              <a:buNone/>
            </a:pPr>
            <a:r>
              <a:rPr lang="en-IN" dirty="0">
                <a:solidFill>
                  <a:schemeClr val="tx1">
                    <a:lumMod val="85000"/>
                    <a:lumOff val="15000"/>
                  </a:schemeClr>
                </a:solidFill>
              </a:rPr>
              <a:t>Going for single color may look minimalistic but may not attract attention.</a:t>
            </a:r>
          </a:p>
          <a:p>
            <a:pPr marL="0" indent="0">
              <a:lnSpc>
                <a:spcPct val="130000"/>
              </a:lnSpc>
              <a:buNone/>
            </a:pPr>
            <a:r>
              <a:rPr lang="en-IN" dirty="0">
                <a:solidFill>
                  <a:schemeClr val="tx1">
                    <a:lumMod val="85000"/>
                    <a:lumOff val="15000"/>
                  </a:schemeClr>
                </a:solidFill>
              </a:rPr>
              <a:t>If the copy and background colors contrast too much with each other, the copy loses its significance.</a:t>
            </a:r>
          </a:p>
          <a:p>
            <a:pPr marL="0" indent="0">
              <a:lnSpc>
                <a:spcPct val="130000"/>
              </a:lnSpc>
              <a:buNone/>
            </a:pPr>
            <a:r>
              <a:rPr lang="en-IN" dirty="0">
                <a:solidFill>
                  <a:schemeClr val="tx1">
                    <a:lumMod val="85000"/>
                    <a:lumOff val="15000"/>
                  </a:schemeClr>
                </a:solidFill>
              </a:rPr>
              <a:t>To be accessibility compliant, follow </a:t>
            </a:r>
            <a:r>
              <a:rPr lang="en-IN" dirty="0">
                <a:solidFill>
                  <a:srgbClr val="03A0FF"/>
                </a:solidFill>
                <a:hlinkClick r:id="rId3">
                  <a:extLst>
                    <a:ext uri="{A12FA001-AC4F-418D-AE19-62706E023703}">
                      <ahyp:hlinkClr xmlns:ahyp="http://schemas.microsoft.com/office/drawing/2018/hyperlinkcolor" val="tx"/>
                    </a:ext>
                  </a:extLst>
                </a:hlinkClick>
              </a:rPr>
              <a:t>W3C standard</a:t>
            </a:r>
            <a:r>
              <a:rPr lang="en-IN" dirty="0">
                <a:solidFill>
                  <a:schemeClr val="tx1">
                    <a:lumMod val="85000"/>
                    <a:lumOff val="15000"/>
                  </a:schemeClr>
                </a:solidFill>
                <a:hlinkClick r:id="rId3">
                  <a:extLst>
                    <a:ext uri="{A12FA001-AC4F-418D-AE19-62706E023703}">
                      <ahyp:hlinkClr xmlns:ahyp="http://schemas.microsoft.com/office/drawing/2018/hyperlinkcolor" val="tx"/>
                    </a:ext>
                  </a:extLst>
                </a:hlinkClick>
              </a:rPr>
              <a:t> </a:t>
            </a:r>
            <a:r>
              <a:rPr lang="en-IN" dirty="0">
                <a:solidFill>
                  <a:schemeClr val="tx1">
                    <a:lumMod val="85000"/>
                    <a:lumOff val="15000"/>
                  </a:schemeClr>
                </a:solidFill>
              </a:rPr>
              <a:t>as a process.</a:t>
            </a:r>
          </a:p>
        </p:txBody>
      </p:sp>
      <p:sp>
        <p:nvSpPr>
          <p:cNvPr id="5" name="TextBox 4">
            <a:extLst>
              <a:ext uri="{FF2B5EF4-FFF2-40B4-BE49-F238E27FC236}">
                <a16:creationId xmlns:a16="http://schemas.microsoft.com/office/drawing/2014/main" id="{3D79CE62-E697-CA75-FB53-4E8039B03056}"/>
              </a:ext>
            </a:extLst>
          </p:cNvPr>
          <p:cNvSpPr txBox="1"/>
          <p:nvPr/>
        </p:nvSpPr>
        <p:spPr>
          <a:xfrm>
            <a:off x="4947612" y="7983316"/>
            <a:ext cx="2316023" cy="279628"/>
          </a:xfrm>
          <a:prstGeom prst="rect">
            <a:avLst/>
          </a:prstGeom>
          <a:noFill/>
        </p:spPr>
        <p:txBody>
          <a:bodyPr wrap="square">
            <a:spAutoFit/>
          </a:bodyPr>
          <a:lstStyle/>
          <a:p>
            <a:pPr algn="r">
              <a:lnSpc>
                <a:spcPct val="120000"/>
              </a:lnSpc>
            </a:pPr>
            <a:r>
              <a:rPr lang="en-IN" sz="1100" dirty="0">
                <a:solidFill>
                  <a:schemeClr val="tx1">
                    <a:lumMod val="65000"/>
                    <a:lumOff val="35000"/>
                  </a:schemeClr>
                </a:solidFill>
                <a:latin typeface="Futura Next Book" panose="020B0502020204020303" pitchFamily="34" charset="77"/>
              </a:rPr>
              <a:t>Source: Google material design.</a:t>
            </a:r>
          </a:p>
        </p:txBody>
      </p:sp>
      <p:pic>
        <p:nvPicPr>
          <p:cNvPr id="3" name="Picture 2">
            <a:extLst>
              <a:ext uri="{FF2B5EF4-FFF2-40B4-BE49-F238E27FC236}">
                <a16:creationId xmlns:a16="http://schemas.microsoft.com/office/drawing/2014/main" id="{92FFF9F6-E525-21B4-29B5-3B7DB1614307}"/>
              </a:ext>
            </a:extLst>
          </p:cNvPr>
          <p:cNvPicPr>
            <a:picLocks noChangeAspect="1"/>
          </p:cNvPicPr>
          <p:nvPr/>
        </p:nvPicPr>
        <p:blipFill>
          <a:blip r:embed="rId4"/>
          <a:stretch>
            <a:fillRect/>
          </a:stretch>
        </p:blipFill>
        <p:spPr>
          <a:xfrm>
            <a:off x="7426383" y="-1"/>
            <a:ext cx="7812030" cy="8570913"/>
          </a:xfrm>
          <a:prstGeom prst="rect">
            <a:avLst/>
          </a:prstGeom>
        </p:spPr>
      </p:pic>
    </p:spTree>
    <p:extLst>
      <p:ext uri="{BB962C8B-B14F-4D97-AF65-F5344CB8AC3E}">
        <p14:creationId xmlns:p14="http://schemas.microsoft.com/office/powerpoint/2010/main" val="13512807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DAA42248-2FCD-BA85-FAAE-D554533ADBEB}"/>
              </a:ext>
            </a:extLst>
          </p:cNvPr>
          <p:cNvSpPr>
            <a:spLocks noGrp="1"/>
          </p:cNvSpPr>
          <p:nvPr>
            <p:ph type="body" sz="quarter" idx="13"/>
          </p:nvPr>
        </p:nvSpPr>
        <p:spPr>
          <a:xfrm>
            <a:off x="1047600" y="435591"/>
            <a:ext cx="5743468" cy="288925"/>
          </a:xfrm>
        </p:spPr>
        <p:txBody>
          <a:bodyPr/>
          <a:lstStyle/>
          <a:p>
            <a:r>
              <a:rPr lang="en-US" dirty="0"/>
              <a:t>Colors and usage</a:t>
            </a:r>
          </a:p>
        </p:txBody>
      </p:sp>
      <p:pic>
        <p:nvPicPr>
          <p:cNvPr id="6" name="Picture 5">
            <a:extLst>
              <a:ext uri="{FF2B5EF4-FFF2-40B4-BE49-F238E27FC236}">
                <a16:creationId xmlns:a16="http://schemas.microsoft.com/office/drawing/2014/main" id="{9D8412DC-0587-47C7-C0B6-FFCE91BC018B}"/>
              </a:ext>
            </a:extLst>
          </p:cNvPr>
          <p:cNvPicPr>
            <a:picLocks noChangeAspect="1"/>
          </p:cNvPicPr>
          <p:nvPr/>
        </p:nvPicPr>
        <p:blipFill>
          <a:blip r:embed="rId3"/>
          <a:stretch>
            <a:fillRect/>
          </a:stretch>
        </p:blipFill>
        <p:spPr>
          <a:xfrm>
            <a:off x="8136000" y="738190"/>
            <a:ext cx="6467343" cy="7095600"/>
          </a:xfrm>
          <a:prstGeom prst="rect">
            <a:avLst/>
          </a:prstGeom>
        </p:spPr>
      </p:pic>
      <p:sp>
        <p:nvSpPr>
          <p:cNvPr id="2" name="Content Placeholder 12">
            <a:extLst>
              <a:ext uri="{FF2B5EF4-FFF2-40B4-BE49-F238E27FC236}">
                <a16:creationId xmlns:a16="http://schemas.microsoft.com/office/drawing/2014/main" id="{014C699F-51DB-0858-443C-C1081F1C8654}"/>
              </a:ext>
            </a:extLst>
          </p:cNvPr>
          <p:cNvSpPr txBox="1">
            <a:spLocks/>
          </p:cNvSpPr>
          <p:nvPr/>
        </p:nvSpPr>
        <p:spPr>
          <a:xfrm>
            <a:off x="1047600" y="2452525"/>
            <a:ext cx="6053288" cy="3762538"/>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20000"/>
              </a:lnSpc>
              <a:buNone/>
            </a:pPr>
            <a:r>
              <a:rPr lang="en-IN" sz="2800" b="1" dirty="0">
                <a:solidFill>
                  <a:srgbClr val="FF668B"/>
                </a:solidFill>
              </a:rPr>
              <a:t>Use colors with a purpose</a:t>
            </a:r>
          </a:p>
          <a:p>
            <a:pPr marL="0" indent="0">
              <a:lnSpc>
                <a:spcPct val="120000"/>
              </a:lnSpc>
              <a:buNone/>
            </a:pPr>
            <a:r>
              <a:rPr lang="en-IN" sz="2100" dirty="0">
                <a:solidFill>
                  <a:schemeClr val="tx1">
                    <a:lumMod val="85000"/>
                    <a:lumOff val="15000"/>
                  </a:schemeClr>
                </a:solidFill>
              </a:rPr>
              <a:t>All colors have unique characteristics and should be used with a purpose. </a:t>
            </a:r>
          </a:p>
          <a:p>
            <a:pPr marL="0" indent="0">
              <a:lnSpc>
                <a:spcPct val="120000"/>
              </a:lnSpc>
              <a:buNone/>
            </a:pPr>
            <a:r>
              <a:rPr lang="en-IN" sz="2100" dirty="0">
                <a:solidFill>
                  <a:schemeClr val="tx1">
                    <a:lumMod val="85000"/>
                    <a:lumOff val="15000"/>
                  </a:schemeClr>
                </a:solidFill>
              </a:rPr>
              <a:t>Color libraries have established meanings for colors such as red, green and yellow to indicate specific information such as error, notification, and caution.</a:t>
            </a:r>
          </a:p>
        </p:txBody>
      </p:sp>
    </p:spTree>
    <p:extLst>
      <p:ext uri="{BB962C8B-B14F-4D97-AF65-F5344CB8AC3E}">
        <p14:creationId xmlns:p14="http://schemas.microsoft.com/office/powerpoint/2010/main" val="24906274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DAA42248-2FCD-BA85-FAAE-D554533ADBEB}"/>
              </a:ext>
            </a:extLst>
          </p:cNvPr>
          <p:cNvSpPr>
            <a:spLocks noGrp="1"/>
          </p:cNvSpPr>
          <p:nvPr>
            <p:ph type="body" sz="quarter" idx="13"/>
          </p:nvPr>
        </p:nvSpPr>
        <p:spPr>
          <a:xfrm>
            <a:off x="1047600" y="435591"/>
            <a:ext cx="5743468" cy="288925"/>
          </a:xfrm>
        </p:spPr>
        <p:txBody>
          <a:bodyPr/>
          <a:lstStyle/>
          <a:p>
            <a:r>
              <a:rPr lang="en-US" dirty="0"/>
              <a:t>Colors and usage</a:t>
            </a:r>
          </a:p>
        </p:txBody>
      </p:sp>
      <p:pic>
        <p:nvPicPr>
          <p:cNvPr id="5" name="Picture 4">
            <a:extLst>
              <a:ext uri="{FF2B5EF4-FFF2-40B4-BE49-F238E27FC236}">
                <a16:creationId xmlns:a16="http://schemas.microsoft.com/office/drawing/2014/main" id="{5FCECAEF-466C-2214-357A-8329ABAD69F7}"/>
              </a:ext>
            </a:extLst>
          </p:cNvPr>
          <p:cNvPicPr>
            <a:picLocks noChangeAspect="1"/>
          </p:cNvPicPr>
          <p:nvPr/>
        </p:nvPicPr>
        <p:blipFill>
          <a:blip r:embed="rId3"/>
          <a:stretch>
            <a:fillRect/>
          </a:stretch>
        </p:blipFill>
        <p:spPr>
          <a:xfrm>
            <a:off x="7426383" y="-1"/>
            <a:ext cx="7812030" cy="8570913"/>
          </a:xfrm>
          <a:prstGeom prst="rect">
            <a:avLst/>
          </a:prstGeom>
        </p:spPr>
      </p:pic>
      <p:sp>
        <p:nvSpPr>
          <p:cNvPr id="2" name="Content Placeholder 12">
            <a:extLst>
              <a:ext uri="{FF2B5EF4-FFF2-40B4-BE49-F238E27FC236}">
                <a16:creationId xmlns:a16="http://schemas.microsoft.com/office/drawing/2014/main" id="{A465B713-18FE-A5B8-26E1-F8630969A13B}"/>
              </a:ext>
            </a:extLst>
          </p:cNvPr>
          <p:cNvSpPr txBox="1">
            <a:spLocks/>
          </p:cNvSpPr>
          <p:nvPr/>
        </p:nvSpPr>
        <p:spPr>
          <a:xfrm>
            <a:off x="1047600" y="2452525"/>
            <a:ext cx="6053288" cy="3762538"/>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20000"/>
              </a:lnSpc>
              <a:buNone/>
            </a:pPr>
            <a:r>
              <a:rPr lang="en-IN" sz="2800" b="1" dirty="0">
                <a:solidFill>
                  <a:srgbClr val="FF668B"/>
                </a:solidFill>
              </a:rPr>
              <a:t>Shadows are never black</a:t>
            </a:r>
          </a:p>
          <a:p>
            <a:pPr marL="0" indent="0">
              <a:lnSpc>
                <a:spcPct val="120000"/>
              </a:lnSpc>
              <a:buNone/>
            </a:pPr>
            <a:r>
              <a:rPr lang="en-IN" sz="2100" dirty="0">
                <a:solidFill>
                  <a:schemeClr val="tx1">
                    <a:lumMod val="85000"/>
                    <a:lumOff val="15000"/>
                  </a:schemeClr>
                </a:solidFill>
              </a:rPr>
              <a:t>A common design mistake is to use black color with opacity to make a shadow</a:t>
            </a:r>
          </a:p>
          <a:p>
            <a:pPr marL="0" indent="0">
              <a:lnSpc>
                <a:spcPct val="120000"/>
              </a:lnSpc>
              <a:buNone/>
            </a:pPr>
            <a:r>
              <a:rPr lang="en-IN" sz="2100" dirty="0">
                <a:solidFill>
                  <a:schemeClr val="tx1">
                    <a:lumMod val="85000"/>
                    <a:lumOff val="15000"/>
                  </a:schemeClr>
                </a:solidFill>
              </a:rPr>
              <a:t>Darkness always has some tones of its base. Darkness is never black. D</a:t>
            </a:r>
            <a:r>
              <a:rPr lang="en-IN" sz="2100">
                <a:solidFill>
                  <a:schemeClr val="tx1">
                    <a:lumMod val="85000"/>
                    <a:lumOff val="15000"/>
                  </a:schemeClr>
                </a:solidFill>
              </a:rPr>
              <a:t>arkness </a:t>
            </a:r>
            <a:r>
              <a:rPr lang="en-IN" sz="2100" dirty="0">
                <a:solidFill>
                  <a:schemeClr val="tx1">
                    <a:lumMod val="85000"/>
                    <a:lumOff val="15000"/>
                  </a:schemeClr>
                </a:solidFill>
              </a:rPr>
              <a:t>is the color tone of the object that is shaded with value tones.</a:t>
            </a:r>
          </a:p>
          <a:p>
            <a:pPr marL="0" indent="0">
              <a:lnSpc>
                <a:spcPct val="120000"/>
              </a:lnSpc>
              <a:buNone/>
            </a:pPr>
            <a:endParaRPr lang="en-IN" sz="2100" dirty="0">
              <a:solidFill>
                <a:schemeClr val="tx1">
                  <a:lumMod val="85000"/>
                  <a:lumOff val="15000"/>
                </a:schemeClr>
              </a:solidFill>
            </a:endParaRPr>
          </a:p>
        </p:txBody>
      </p:sp>
    </p:spTree>
    <p:extLst>
      <p:ext uri="{BB962C8B-B14F-4D97-AF65-F5344CB8AC3E}">
        <p14:creationId xmlns:p14="http://schemas.microsoft.com/office/powerpoint/2010/main" val="7892164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10F5B9-8434-3989-29BE-BACD1A81D90C}"/>
              </a:ext>
            </a:extLst>
          </p:cNvPr>
          <p:cNvSpPr>
            <a:spLocks noGrp="1"/>
          </p:cNvSpPr>
          <p:nvPr>
            <p:ph type="title" idx="4294967295"/>
          </p:nvPr>
        </p:nvSpPr>
        <p:spPr>
          <a:xfrm>
            <a:off x="1491873" y="2420937"/>
            <a:ext cx="12254666" cy="3729037"/>
          </a:xfrm>
        </p:spPr>
        <p:txBody>
          <a:bodyPr>
            <a:normAutofit/>
          </a:bodyPr>
          <a:lstStyle/>
          <a:p>
            <a:pPr algn="ctr"/>
            <a:r>
              <a:rPr lang="en-IN" sz="4000" u="sng" dirty="0">
                <a:solidFill>
                  <a:schemeClr val="bg1"/>
                </a:solidFill>
                <a:latin typeface="Futura Next Book" panose="020B0502020204020303" pitchFamily="34" charset="77"/>
              </a:rPr>
              <a:t>Color usage for accessibility</a:t>
            </a:r>
            <a:endParaRPr lang="en-US" sz="4000" u="sng" dirty="0">
              <a:solidFill>
                <a:schemeClr val="bg1"/>
              </a:solidFill>
              <a:latin typeface="Futura Next Book" panose="020B0502020204020303" pitchFamily="34" charset="77"/>
            </a:endParaRPr>
          </a:p>
        </p:txBody>
      </p:sp>
      <p:sp>
        <p:nvSpPr>
          <p:cNvPr id="14" name="TextBox 13">
            <a:extLst>
              <a:ext uri="{FF2B5EF4-FFF2-40B4-BE49-F238E27FC236}">
                <a16:creationId xmlns:a16="http://schemas.microsoft.com/office/drawing/2014/main" id="{42FFAD68-6EE4-ABBB-BCAB-6B0200B1FD07}"/>
              </a:ext>
            </a:extLst>
          </p:cNvPr>
          <p:cNvSpPr txBox="1"/>
          <p:nvPr/>
        </p:nvSpPr>
        <p:spPr>
          <a:xfrm>
            <a:off x="5065160" y="425350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Tree>
    <p:extLst>
      <p:ext uri="{BB962C8B-B14F-4D97-AF65-F5344CB8AC3E}">
        <p14:creationId xmlns:p14="http://schemas.microsoft.com/office/powerpoint/2010/main" val="11601332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DAA42248-2FCD-BA85-FAAE-D554533ADBEB}"/>
              </a:ext>
            </a:extLst>
          </p:cNvPr>
          <p:cNvSpPr>
            <a:spLocks noGrp="1"/>
          </p:cNvSpPr>
          <p:nvPr>
            <p:ph type="body" sz="quarter" idx="13"/>
          </p:nvPr>
        </p:nvSpPr>
        <p:spPr>
          <a:xfrm>
            <a:off x="1047600" y="435591"/>
            <a:ext cx="5743468" cy="288925"/>
          </a:xfrm>
        </p:spPr>
        <p:txBody>
          <a:bodyPr/>
          <a:lstStyle/>
          <a:p>
            <a:r>
              <a:rPr lang="en-US" dirty="0"/>
              <a:t>Colors and usage</a:t>
            </a:r>
          </a:p>
        </p:txBody>
      </p:sp>
      <p:sp>
        <p:nvSpPr>
          <p:cNvPr id="2" name="TextBox 1">
            <a:extLst>
              <a:ext uri="{FF2B5EF4-FFF2-40B4-BE49-F238E27FC236}">
                <a16:creationId xmlns:a16="http://schemas.microsoft.com/office/drawing/2014/main" id="{28C22775-BBF8-8DAD-91EA-EA2C63829A5B}"/>
              </a:ext>
            </a:extLst>
          </p:cNvPr>
          <p:cNvSpPr txBox="1"/>
          <p:nvPr/>
        </p:nvSpPr>
        <p:spPr>
          <a:xfrm>
            <a:off x="1047600" y="7363636"/>
            <a:ext cx="6216035" cy="482761"/>
          </a:xfrm>
          <a:prstGeom prst="rect">
            <a:avLst/>
          </a:prstGeom>
          <a:noFill/>
        </p:spPr>
        <p:txBody>
          <a:bodyPr wrap="square">
            <a:spAutoFit/>
          </a:bodyPr>
          <a:lstStyle/>
          <a:p>
            <a:pPr>
              <a:lnSpc>
                <a:spcPct val="120000"/>
              </a:lnSpc>
            </a:pPr>
            <a:r>
              <a:rPr lang="en-IN" sz="1100" dirty="0">
                <a:solidFill>
                  <a:schemeClr val="tx1">
                    <a:lumMod val="65000"/>
                    <a:lumOff val="35000"/>
                  </a:schemeClr>
                </a:solidFill>
                <a:latin typeface="Futura Next Book" panose="020B0502020204020303" pitchFamily="34" charset="77"/>
              </a:rPr>
              <a:t>*. Weinschenk, S., 2011. 100 Things Every Designer Needs To Know About People. New    </a:t>
            </a:r>
            <a:br>
              <a:rPr lang="en-IN" sz="1100" dirty="0">
                <a:solidFill>
                  <a:schemeClr val="tx1">
                    <a:lumMod val="65000"/>
                    <a:lumOff val="35000"/>
                  </a:schemeClr>
                </a:solidFill>
                <a:latin typeface="Futura Next Book" panose="020B0502020204020303" pitchFamily="34" charset="77"/>
              </a:rPr>
            </a:br>
            <a:r>
              <a:rPr lang="en-IN" sz="1100" dirty="0">
                <a:solidFill>
                  <a:schemeClr val="tx1">
                    <a:lumMod val="65000"/>
                    <a:lumOff val="35000"/>
                  </a:schemeClr>
                </a:solidFill>
                <a:latin typeface="Futura Next Book" panose="020B0502020204020303" pitchFamily="34" charset="77"/>
              </a:rPr>
              <a:t>    Riders, pp.23, 28. material design.</a:t>
            </a:r>
          </a:p>
        </p:txBody>
      </p:sp>
      <p:pic>
        <p:nvPicPr>
          <p:cNvPr id="3" name="Picture 2">
            <a:extLst>
              <a:ext uri="{FF2B5EF4-FFF2-40B4-BE49-F238E27FC236}">
                <a16:creationId xmlns:a16="http://schemas.microsoft.com/office/drawing/2014/main" id="{F580103B-0222-9EB1-8E23-0A51E2075F72}"/>
              </a:ext>
            </a:extLst>
          </p:cNvPr>
          <p:cNvPicPr>
            <a:picLocks noChangeAspect="1"/>
          </p:cNvPicPr>
          <p:nvPr/>
        </p:nvPicPr>
        <p:blipFill>
          <a:blip r:embed="rId3"/>
          <a:stretch>
            <a:fillRect/>
          </a:stretch>
        </p:blipFill>
        <p:spPr>
          <a:xfrm>
            <a:off x="7426383" y="-1"/>
            <a:ext cx="7812030" cy="8570913"/>
          </a:xfrm>
          <a:prstGeom prst="rect">
            <a:avLst/>
          </a:prstGeom>
        </p:spPr>
      </p:pic>
      <p:sp>
        <p:nvSpPr>
          <p:cNvPr id="5" name="Content Placeholder 12">
            <a:extLst>
              <a:ext uri="{FF2B5EF4-FFF2-40B4-BE49-F238E27FC236}">
                <a16:creationId xmlns:a16="http://schemas.microsoft.com/office/drawing/2014/main" id="{791D85A9-0B89-16F1-51F9-70F72DDF4650}"/>
              </a:ext>
            </a:extLst>
          </p:cNvPr>
          <p:cNvSpPr txBox="1">
            <a:spLocks/>
          </p:cNvSpPr>
          <p:nvPr/>
        </p:nvSpPr>
        <p:spPr>
          <a:xfrm>
            <a:off x="1047600" y="1123744"/>
            <a:ext cx="6053288" cy="4614546"/>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IN" sz="2800" b="1" dirty="0">
                <a:solidFill>
                  <a:srgbClr val="FF668B"/>
                </a:solidFill>
              </a:rPr>
              <a:t>Color blindness</a:t>
            </a:r>
          </a:p>
          <a:p>
            <a:pPr marL="0" indent="0">
              <a:lnSpc>
                <a:spcPct val="120000"/>
              </a:lnSpc>
              <a:buNone/>
            </a:pPr>
            <a:r>
              <a:rPr lang="en-IN" dirty="0"/>
              <a:t>Colour blindness affects 8% of males and 0.5% of females globally</a:t>
            </a:r>
          </a:p>
          <a:p>
            <a:pPr marL="0" indent="0">
              <a:lnSpc>
                <a:spcPct val="120000"/>
              </a:lnSpc>
              <a:buNone/>
            </a:pPr>
            <a:r>
              <a:rPr lang="en-IN" sz="2000" dirty="0">
                <a:solidFill>
                  <a:schemeClr val="tx1">
                    <a:lumMod val="85000"/>
                    <a:lumOff val="15000"/>
                  </a:schemeClr>
                </a:solidFill>
              </a:rPr>
              <a:t>Use safe colors </a:t>
            </a:r>
          </a:p>
          <a:p>
            <a:pPr marL="0" indent="0">
              <a:lnSpc>
                <a:spcPct val="120000"/>
              </a:lnSpc>
              <a:buNone/>
            </a:pPr>
            <a:r>
              <a:rPr lang="en-IN" sz="2000" dirty="0">
                <a:solidFill>
                  <a:schemeClr val="tx1">
                    <a:lumMod val="85000"/>
                    <a:lumOff val="15000"/>
                  </a:schemeClr>
                </a:solidFill>
              </a:rPr>
              <a:t>Experiment with different design treatments</a:t>
            </a:r>
          </a:p>
          <a:p>
            <a:pPr marL="0" indent="0">
              <a:lnSpc>
                <a:spcPct val="120000"/>
              </a:lnSpc>
              <a:buNone/>
            </a:pPr>
            <a:endParaRPr lang="en-IN" sz="2000" dirty="0">
              <a:solidFill>
                <a:schemeClr val="tx1">
                  <a:lumMod val="85000"/>
                  <a:lumOff val="15000"/>
                </a:schemeClr>
              </a:solidFill>
            </a:endParaRPr>
          </a:p>
          <a:p>
            <a:pPr marL="0" indent="0">
              <a:lnSpc>
                <a:spcPct val="120000"/>
              </a:lnSpc>
              <a:buFont typeface="Arial" panose="020B0604020202020204" pitchFamily="34" charset="0"/>
              <a:buNone/>
            </a:pPr>
            <a:endParaRPr lang="en-IN" sz="2000" dirty="0">
              <a:solidFill>
                <a:schemeClr val="tx1">
                  <a:lumMod val="65000"/>
                  <a:lumOff val="35000"/>
                </a:schemeClr>
              </a:solidFill>
            </a:endParaRPr>
          </a:p>
        </p:txBody>
      </p:sp>
    </p:spTree>
    <p:extLst>
      <p:ext uri="{BB962C8B-B14F-4D97-AF65-F5344CB8AC3E}">
        <p14:creationId xmlns:p14="http://schemas.microsoft.com/office/powerpoint/2010/main" val="8898531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DAA42248-2FCD-BA85-FAAE-D554533ADBEB}"/>
              </a:ext>
            </a:extLst>
          </p:cNvPr>
          <p:cNvSpPr>
            <a:spLocks noGrp="1"/>
          </p:cNvSpPr>
          <p:nvPr>
            <p:ph type="body" sz="quarter" idx="13"/>
          </p:nvPr>
        </p:nvSpPr>
        <p:spPr>
          <a:xfrm>
            <a:off x="1047600" y="435591"/>
            <a:ext cx="5743468" cy="288925"/>
          </a:xfrm>
        </p:spPr>
        <p:txBody>
          <a:bodyPr/>
          <a:lstStyle/>
          <a:p>
            <a:r>
              <a:rPr lang="en-US" dirty="0"/>
              <a:t>Colors and usage</a:t>
            </a:r>
          </a:p>
        </p:txBody>
      </p:sp>
      <p:sp>
        <p:nvSpPr>
          <p:cNvPr id="4" name="Content Placeholder 12">
            <a:extLst>
              <a:ext uri="{FF2B5EF4-FFF2-40B4-BE49-F238E27FC236}">
                <a16:creationId xmlns:a16="http://schemas.microsoft.com/office/drawing/2014/main" id="{978E4D1D-AB30-82C9-78AB-296A9B2D0B74}"/>
              </a:ext>
            </a:extLst>
          </p:cNvPr>
          <p:cNvSpPr>
            <a:spLocks noGrp="1"/>
          </p:cNvSpPr>
          <p:nvPr>
            <p:ph idx="1"/>
          </p:nvPr>
        </p:nvSpPr>
        <p:spPr>
          <a:xfrm>
            <a:off x="1047600" y="1123744"/>
            <a:ext cx="6053288" cy="4614546"/>
          </a:xfrm>
        </p:spPr>
        <p:txBody>
          <a:bodyPr>
            <a:normAutofit/>
          </a:bodyPr>
          <a:lstStyle/>
          <a:p>
            <a:pPr marL="0" indent="0">
              <a:lnSpc>
                <a:spcPct val="120000"/>
              </a:lnSpc>
              <a:buNone/>
            </a:pPr>
            <a:r>
              <a:rPr lang="en-IN" sz="2800" b="1" dirty="0">
                <a:solidFill>
                  <a:srgbClr val="FF668B"/>
                </a:solidFill>
              </a:rPr>
              <a:t>Color-blindness simulators for accessibility</a:t>
            </a:r>
          </a:p>
          <a:p>
            <a:pPr marL="0" indent="0">
              <a:lnSpc>
                <a:spcPct val="120000"/>
              </a:lnSpc>
              <a:buNone/>
            </a:pPr>
            <a:r>
              <a:rPr lang="en-IN" sz="2000" dirty="0">
                <a:solidFill>
                  <a:schemeClr val="tx1">
                    <a:lumMod val="85000"/>
                    <a:lumOff val="15000"/>
                  </a:schemeClr>
                </a:solidFill>
              </a:rPr>
              <a:t>Adobe Photoshop has useful tools to simulate color-blindness, </a:t>
            </a:r>
          </a:p>
          <a:p>
            <a:pPr marL="0" indent="0">
              <a:lnSpc>
                <a:spcPct val="120000"/>
              </a:lnSpc>
              <a:buNone/>
            </a:pPr>
            <a:r>
              <a:rPr lang="en-IN" sz="2000" dirty="0">
                <a:solidFill>
                  <a:srgbClr val="00B0F0"/>
                </a:solidFill>
                <a:hlinkClick r:id="rId3">
                  <a:extLst>
                    <a:ext uri="{A12FA001-AC4F-418D-AE19-62706E023703}">
                      <ahyp:hlinkClr xmlns:ahyp="http://schemas.microsoft.com/office/drawing/2018/hyperlinkcolor" val="tx"/>
                    </a:ext>
                  </a:extLst>
                </a:hlinkClick>
              </a:rPr>
              <a:t>Stark</a:t>
            </a:r>
            <a:r>
              <a:rPr lang="en-IN" sz="2000" dirty="0">
                <a:solidFill>
                  <a:schemeClr val="tx1">
                    <a:lumMod val="85000"/>
                    <a:lumOff val="15000"/>
                  </a:schemeClr>
                </a:solidFill>
              </a:rPr>
              <a:t> - a paid Sketch plugin that lets you simulate types of color blindness</a:t>
            </a:r>
          </a:p>
          <a:p>
            <a:pPr marL="0" indent="0">
              <a:lnSpc>
                <a:spcPct val="120000"/>
              </a:lnSpc>
              <a:buNone/>
            </a:pPr>
            <a:r>
              <a:rPr lang="en-IN" sz="2000" dirty="0">
                <a:solidFill>
                  <a:srgbClr val="00B0F0"/>
                </a:solidFill>
                <a:hlinkClick r:id="rId4">
                  <a:extLst>
                    <a:ext uri="{A12FA001-AC4F-418D-AE19-62706E023703}">
                      <ahyp:hlinkClr xmlns:ahyp="http://schemas.microsoft.com/office/drawing/2018/hyperlinkcolor" val="tx"/>
                    </a:ext>
                  </a:extLst>
                </a:hlinkClick>
              </a:rPr>
              <a:t>Toptal’s color filter </a:t>
            </a:r>
            <a:r>
              <a:rPr lang="en-IN" sz="2000" dirty="0">
                <a:solidFill>
                  <a:schemeClr val="tx1">
                    <a:lumMod val="85000"/>
                    <a:lumOff val="15000"/>
                  </a:schemeClr>
                </a:solidFill>
              </a:rPr>
              <a:t>- this online tool lets you test your website for accessibility</a:t>
            </a:r>
          </a:p>
          <a:p>
            <a:pPr marL="0" indent="0">
              <a:lnSpc>
                <a:spcPct val="120000"/>
              </a:lnSpc>
              <a:buNone/>
            </a:pPr>
            <a:endParaRPr lang="en-IN" sz="2000" dirty="0">
              <a:solidFill>
                <a:schemeClr val="tx1">
                  <a:lumMod val="65000"/>
                  <a:lumOff val="35000"/>
                </a:schemeClr>
              </a:solidFill>
            </a:endParaRPr>
          </a:p>
        </p:txBody>
      </p:sp>
      <p:sp>
        <p:nvSpPr>
          <p:cNvPr id="5" name="Content Placeholder 12">
            <a:extLst>
              <a:ext uri="{FF2B5EF4-FFF2-40B4-BE49-F238E27FC236}">
                <a16:creationId xmlns:a16="http://schemas.microsoft.com/office/drawing/2014/main" id="{80B15D71-0C8F-8885-7EEF-FF10DF461F2E}"/>
              </a:ext>
            </a:extLst>
          </p:cNvPr>
          <p:cNvSpPr txBox="1">
            <a:spLocks/>
          </p:cNvSpPr>
          <p:nvPr/>
        </p:nvSpPr>
        <p:spPr>
          <a:xfrm>
            <a:off x="1047600" y="4515328"/>
            <a:ext cx="6053288" cy="3619994"/>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20000"/>
              </a:lnSpc>
              <a:buNone/>
            </a:pPr>
            <a:endParaRPr lang="en-IN" sz="2000" dirty="0">
              <a:solidFill>
                <a:schemeClr val="tx1">
                  <a:lumMod val="65000"/>
                  <a:lumOff val="35000"/>
                </a:schemeClr>
              </a:solidFill>
            </a:endParaRPr>
          </a:p>
        </p:txBody>
      </p:sp>
      <p:pic>
        <p:nvPicPr>
          <p:cNvPr id="6" name="Picture 5">
            <a:extLst>
              <a:ext uri="{FF2B5EF4-FFF2-40B4-BE49-F238E27FC236}">
                <a16:creationId xmlns:a16="http://schemas.microsoft.com/office/drawing/2014/main" id="{6B624995-D9CC-C425-9D02-F2E0795E84BF}"/>
              </a:ext>
            </a:extLst>
          </p:cNvPr>
          <p:cNvPicPr>
            <a:picLocks noChangeAspect="1"/>
          </p:cNvPicPr>
          <p:nvPr/>
        </p:nvPicPr>
        <p:blipFill>
          <a:blip r:embed="rId5"/>
          <a:stretch>
            <a:fillRect/>
          </a:stretch>
        </p:blipFill>
        <p:spPr>
          <a:xfrm>
            <a:off x="8136000" y="737656"/>
            <a:ext cx="6467344" cy="7095600"/>
          </a:xfrm>
          <a:prstGeom prst="rect">
            <a:avLst/>
          </a:prstGeom>
        </p:spPr>
      </p:pic>
    </p:spTree>
    <p:extLst>
      <p:ext uri="{BB962C8B-B14F-4D97-AF65-F5344CB8AC3E}">
        <p14:creationId xmlns:p14="http://schemas.microsoft.com/office/powerpoint/2010/main" val="18564558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4">
            <a:extLst>
              <a:ext uri="{FF2B5EF4-FFF2-40B4-BE49-F238E27FC236}">
                <a16:creationId xmlns:a16="http://schemas.microsoft.com/office/drawing/2014/main" id="{DE276EAE-38EC-957B-42CF-EBC055DDCD21}"/>
              </a:ext>
            </a:extLst>
          </p:cNvPr>
          <p:cNvSpPr txBox="1">
            <a:spLocks/>
          </p:cNvSpPr>
          <p:nvPr/>
        </p:nvSpPr>
        <p:spPr>
          <a:xfrm>
            <a:off x="1047600" y="946800"/>
            <a:ext cx="13143131" cy="739125"/>
          </a:xfrm>
          <a:prstGeom prst="rect">
            <a:avLst/>
          </a:prstGeom>
        </p:spPr>
        <p:txBody>
          <a:bodyPr vert="horz" lIns="91440" tIns="45720" rIns="91440" bIns="45720" rtlCol="0" anchor="ctr">
            <a:normAutofit/>
          </a:bodyPr>
          <a:lstStyle>
            <a:lvl1pPr algn="l" defTabSz="1142817" rtl="0" eaLnBrk="1" latinLnBrk="0" hangingPunct="1">
              <a:lnSpc>
                <a:spcPct val="90000"/>
              </a:lnSpc>
              <a:spcBef>
                <a:spcPct val="0"/>
              </a:spcBef>
              <a:buNone/>
              <a:defRPr sz="3600" b="0" i="0" u="sng" kern="1200">
                <a:solidFill>
                  <a:schemeClr val="tx1"/>
                </a:solidFill>
                <a:latin typeface="Futura Next Book" panose="020B0502020204020303" pitchFamily="34" charset="77"/>
                <a:ea typeface="+mj-ea"/>
                <a:cs typeface="+mj-cs"/>
              </a:defRPr>
            </a:lvl1pPr>
          </a:lstStyle>
          <a:p>
            <a:r>
              <a:rPr lang="en-US" sz="3000" b="1" u="none" dirty="0">
                <a:solidFill>
                  <a:schemeClr val="bg1"/>
                </a:solidFill>
              </a:rPr>
              <a:t>Key takeaways</a:t>
            </a:r>
          </a:p>
          <a:p>
            <a:endParaRPr lang="en-US" sz="3000" b="1" u="none" dirty="0">
              <a:solidFill>
                <a:schemeClr val="bg1"/>
              </a:solidFill>
            </a:endParaRPr>
          </a:p>
        </p:txBody>
      </p:sp>
      <p:grpSp>
        <p:nvGrpSpPr>
          <p:cNvPr id="2" name="Group 1">
            <a:extLst>
              <a:ext uri="{FF2B5EF4-FFF2-40B4-BE49-F238E27FC236}">
                <a16:creationId xmlns:a16="http://schemas.microsoft.com/office/drawing/2014/main" id="{AAEC5951-FFF5-2806-A1B8-21BA25686935}"/>
              </a:ext>
            </a:extLst>
          </p:cNvPr>
          <p:cNvGrpSpPr/>
          <p:nvPr/>
        </p:nvGrpSpPr>
        <p:grpSpPr>
          <a:xfrm>
            <a:off x="1047600" y="2615590"/>
            <a:ext cx="3151867" cy="2633744"/>
            <a:chOff x="6198758" y="5995757"/>
            <a:chExt cx="3012135" cy="2852531"/>
          </a:xfrm>
          <a:solidFill>
            <a:schemeClr val="tx1">
              <a:lumMod val="75000"/>
              <a:lumOff val="25000"/>
            </a:schemeClr>
          </a:solidFill>
        </p:grpSpPr>
        <p:sp>
          <p:nvSpPr>
            <p:cNvPr id="3" name="Rectangle 2">
              <a:extLst>
                <a:ext uri="{FF2B5EF4-FFF2-40B4-BE49-F238E27FC236}">
                  <a16:creationId xmlns:a16="http://schemas.microsoft.com/office/drawing/2014/main" id="{F43AEFCC-EC56-6280-B3A3-775D2EFF9C0E}"/>
                </a:ext>
              </a:extLst>
            </p:cNvPr>
            <p:cNvSpPr/>
            <p:nvPr/>
          </p:nvSpPr>
          <p:spPr>
            <a:xfrm>
              <a:off x="6198758" y="5995757"/>
              <a:ext cx="3012135" cy="28525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D7E35EA9-0EA2-4835-EDFA-D405DC7633FF}"/>
                </a:ext>
              </a:extLst>
            </p:cNvPr>
            <p:cNvSpPr txBox="1"/>
            <p:nvPr/>
          </p:nvSpPr>
          <p:spPr>
            <a:xfrm>
              <a:off x="6515244" y="6670448"/>
              <a:ext cx="2379161" cy="1100035"/>
            </a:xfrm>
            <a:prstGeom prst="rect">
              <a:avLst/>
            </a:prstGeom>
            <a:grpFill/>
          </p:spPr>
          <p:txBody>
            <a:bodyPr wrap="square">
              <a:spAutoFit/>
            </a:bodyPr>
            <a:lstStyle/>
            <a:p>
              <a:pPr marL="0" indent="0">
                <a:lnSpc>
                  <a:spcPct val="100000"/>
                </a:lnSpc>
                <a:buNone/>
              </a:pPr>
              <a:r>
                <a:rPr lang="en-IN" sz="2000" b="1" dirty="0" err="1">
                  <a:solidFill>
                    <a:schemeClr val="bg1">
                      <a:lumMod val="65000"/>
                    </a:schemeClr>
                  </a:solidFill>
                  <a:latin typeface="Futura Next Book" panose="020B0502020204020303" pitchFamily="34" charset="77"/>
                </a:rPr>
                <a:t>Color</a:t>
              </a:r>
              <a:r>
                <a:rPr lang="en-IN" sz="2000" b="1" dirty="0">
                  <a:solidFill>
                    <a:schemeClr val="bg1">
                      <a:lumMod val="65000"/>
                    </a:schemeClr>
                  </a:solidFill>
                  <a:latin typeface="Futura Next Book" panose="020B0502020204020303" pitchFamily="34" charset="77"/>
                </a:rPr>
                <a:t> is a tool which affects decision making</a:t>
              </a:r>
            </a:p>
          </p:txBody>
        </p:sp>
      </p:grpSp>
      <p:grpSp>
        <p:nvGrpSpPr>
          <p:cNvPr id="5" name="Group 4">
            <a:extLst>
              <a:ext uri="{FF2B5EF4-FFF2-40B4-BE49-F238E27FC236}">
                <a16:creationId xmlns:a16="http://schemas.microsoft.com/office/drawing/2014/main" id="{E109FCB0-2495-8B24-3F9A-4AFEFA4C8704}"/>
              </a:ext>
            </a:extLst>
          </p:cNvPr>
          <p:cNvGrpSpPr/>
          <p:nvPr/>
        </p:nvGrpSpPr>
        <p:grpSpPr>
          <a:xfrm>
            <a:off x="4357687" y="2615590"/>
            <a:ext cx="3151867" cy="2633744"/>
            <a:chOff x="6198758" y="5995757"/>
            <a:chExt cx="3012135" cy="2852531"/>
          </a:xfrm>
          <a:solidFill>
            <a:schemeClr val="tx1">
              <a:lumMod val="75000"/>
              <a:lumOff val="25000"/>
            </a:schemeClr>
          </a:solidFill>
        </p:grpSpPr>
        <p:sp>
          <p:nvSpPr>
            <p:cNvPr id="13" name="Rectangle 12">
              <a:extLst>
                <a:ext uri="{FF2B5EF4-FFF2-40B4-BE49-F238E27FC236}">
                  <a16:creationId xmlns:a16="http://schemas.microsoft.com/office/drawing/2014/main" id="{0A8EF936-5ABB-01B9-F95E-20D783861061}"/>
                </a:ext>
              </a:extLst>
            </p:cNvPr>
            <p:cNvSpPr/>
            <p:nvPr/>
          </p:nvSpPr>
          <p:spPr>
            <a:xfrm>
              <a:off x="6198758" y="5995757"/>
              <a:ext cx="3012135" cy="28525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ED095AE5-C1FC-E3C1-A00C-DB40C1A2531F}"/>
                </a:ext>
              </a:extLst>
            </p:cNvPr>
            <p:cNvSpPr txBox="1"/>
            <p:nvPr/>
          </p:nvSpPr>
          <p:spPr>
            <a:xfrm>
              <a:off x="6515244" y="6670448"/>
              <a:ext cx="2379161" cy="1545882"/>
            </a:xfrm>
            <a:prstGeom prst="rect">
              <a:avLst/>
            </a:prstGeom>
            <a:grpFill/>
          </p:spPr>
          <p:txBody>
            <a:bodyPr wrap="square">
              <a:spAutoFit/>
            </a:bodyPr>
            <a:lstStyle/>
            <a:p>
              <a:pPr>
                <a:lnSpc>
                  <a:spcPct val="110000"/>
                </a:lnSpc>
              </a:pPr>
              <a:r>
                <a:rPr lang="en-IN" sz="2000" b="1" dirty="0" err="1">
                  <a:solidFill>
                    <a:schemeClr val="bg1">
                      <a:lumMod val="65000"/>
                    </a:schemeClr>
                  </a:solidFill>
                  <a:latin typeface="Futura Next Book" panose="020B0502020204020303" pitchFamily="34" charset="77"/>
                </a:rPr>
                <a:t>Color</a:t>
              </a:r>
              <a:r>
                <a:rPr lang="en-IN" sz="2000" b="1" dirty="0">
                  <a:solidFill>
                    <a:schemeClr val="bg1">
                      <a:lumMod val="65000"/>
                    </a:schemeClr>
                  </a:solidFill>
                  <a:latin typeface="Futura Next Book" panose="020B0502020204020303" pitchFamily="34" charset="77"/>
                </a:rPr>
                <a:t> usage principles and</a:t>
              </a:r>
              <a:br>
                <a:rPr lang="en-IN" sz="2000" b="1" dirty="0">
                  <a:solidFill>
                    <a:schemeClr val="bg1">
                      <a:lumMod val="65000"/>
                    </a:schemeClr>
                  </a:solidFill>
                  <a:latin typeface="Futura Next Book" panose="020B0502020204020303" pitchFamily="34" charset="77"/>
                </a:rPr>
              </a:br>
              <a:r>
                <a:rPr lang="en-IN" sz="2000" b="1" dirty="0">
                  <a:solidFill>
                    <a:schemeClr val="bg1">
                      <a:lumMod val="65000"/>
                    </a:schemeClr>
                  </a:solidFill>
                  <a:latin typeface="Futura Next Book" panose="020B0502020204020303" pitchFamily="34" charset="77"/>
                </a:rPr>
                <a:t>key practices to use them</a:t>
              </a:r>
            </a:p>
          </p:txBody>
        </p:sp>
      </p:grpSp>
      <p:grpSp>
        <p:nvGrpSpPr>
          <p:cNvPr id="15" name="Group 14">
            <a:extLst>
              <a:ext uri="{FF2B5EF4-FFF2-40B4-BE49-F238E27FC236}">
                <a16:creationId xmlns:a16="http://schemas.microsoft.com/office/drawing/2014/main" id="{7F88FA04-4088-7DD4-3C3A-31E558F5E940}"/>
              </a:ext>
            </a:extLst>
          </p:cNvPr>
          <p:cNvGrpSpPr/>
          <p:nvPr/>
        </p:nvGrpSpPr>
        <p:grpSpPr>
          <a:xfrm>
            <a:off x="7667774" y="2615590"/>
            <a:ext cx="3151867" cy="2633744"/>
            <a:chOff x="6198758" y="5995757"/>
            <a:chExt cx="3012135" cy="2852531"/>
          </a:xfrm>
          <a:solidFill>
            <a:schemeClr val="tx1">
              <a:lumMod val="75000"/>
              <a:lumOff val="25000"/>
            </a:schemeClr>
          </a:solidFill>
        </p:grpSpPr>
        <p:sp>
          <p:nvSpPr>
            <p:cNvPr id="16" name="Rectangle 15">
              <a:extLst>
                <a:ext uri="{FF2B5EF4-FFF2-40B4-BE49-F238E27FC236}">
                  <a16:creationId xmlns:a16="http://schemas.microsoft.com/office/drawing/2014/main" id="{144B07A0-6528-F844-E7CF-D48349DF1A15}"/>
                </a:ext>
              </a:extLst>
            </p:cNvPr>
            <p:cNvSpPr/>
            <p:nvPr/>
          </p:nvSpPr>
          <p:spPr>
            <a:xfrm>
              <a:off x="6198758" y="5995757"/>
              <a:ext cx="3012135" cy="28525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4141E7F4-476A-53A7-0CC0-D899849A1E08}"/>
                </a:ext>
              </a:extLst>
            </p:cNvPr>
            <p:cNvSpPr txBox="1"/>
            <p:nvPr/>
          </p:nvSpPr>
          <p:spPr>
            <a:xfrm>
              <a:off x="6515244" y="6670448"/>
              <a:ext cx="2379161" cy="1179204"/>
            </a:xfrm>
            <a:prstGeom prst="rect">
              <a:avLst/>
            </a:prstGeom>
            <a:grpFill/>
          </p:spPr>
          <p:txBody>
            <a:bodyPr wrap="square">
              <a:spAutoFit/>
            </a:bodyPr>
            <a:lstStyle/>
            <a:p>
              <a:pPr>
                <a:lnSpc>
                  <a:spcPct val="110000"/>
                </a:lnSpc>
              </a:pPr>
              <a:r>
                <a:rPr lang="en-IN" sz="2000" b="1" dirty="0">
                  <a:solidFill>
                    <a:schemeClr val="bg1">
                      <a:lumMod val="65000"/>
                    </a:schemeClr>
                  </a:solidFill>
                  <a:latin typeface="Futura Next Book" panose="020B0502020204020303" pitchFamily="34" charset="77"/>
                </a:rPr>
                <a:t>Rule of 60, 30, 10 and how to</a:t>
              </a:r>
              <a:br>
                <a:rPr lang="en-IN" sz="2000" b="1" dirty="0">
                  <a:solidFill>
                    <a:schemeClr val="bg1">
                      <a:lumMod val="65000"/>
                    </a:schemeClr>
                  </a:solidFill>
                  <a:latin typeface="Futura Next Book" panose="020B0502020204020303" pitchFamily="34" charset="77"/>
                </a:rPr>
              </a:br>
              <a:r>
                <a:rPr lang="en-IN" sz="2000" b="1" dirty="0">
                  <a:solidFill>
                    <a:schemeClr val="bg1">
                      <a:lumMod val="65000"/>
                    </a:schemeClr>
                  </a:solidFill>
                  <a:latin typeface="Futura Next Book" panose="020B0502020204020303" pitchFamily="34" charset="77"/>
                </a:rPr>
                <a:t>use it</a:t>
              </a:r>
            </a:p>
          </p:txBody>
        </p:sp>
      </p:grpSp>
      <p:grpSp>
        <p:nvGrpSpPr>
          <p:cNvPr id="18" name="Group 17">
            <a:extLst>
              <a:ext uri="{FF2B5EF4-FFF2-40B4-BE49-F238E27FC236}">
                <a16:creationId xmlns:a16="http://schemas.microsoft.com/office/drawing/2014/main" id="{F28C7F2A-0DE9-BD1E-251A-C17D10F63ACB}"/>
              </a:ext>
            </a:extLst>
          </p:cNvPr>
          <p:cNvGrpSpPr/>
          <p:nvPr/>
        </p:nvGrpSpPr>
        <p:grpSpPr>
          <a:xfrm>
            <a:off x="10977861" y="2615590"/>
            <a:ext cx="3151867" cy="2633744"/>
            <a:chOff x="6198758" y="5995757"/>
            <a:chExt cx="3012135" cy="2852531"/>
          </a:xfrm>
          <a:solidFill>
            <a:schemeClr val="tx1">
              <a:lumMod val="75000"/>
              <a:lumOff val="25000"/>
            </a:schemeClr>
          </a:solidFill>
        </p:grpSpPr>
        <p:sp>
          <p:nvSpPr>
            <p:cNvPr id="19" name="Rectangle 18">
              <a:extLst>
                <a:ext uri="{FF2B5EF4-FFF2-40B4-BE49-F238E27FC236}">
                  <a16:creationId xmlns:a16="http://schemas.microsoft.com/office/drawing/2014/main" id="{95C3386E-D81B-2856-951E-C6CA63427172}"/>
                </a:ext>
              </a:extLst>
            </p:cNvPr>
            <p:cNvSpPr/>
            <p:nvPr/>
          </p:nvSpPr>
          <p:spPr>
            <a:xfrm>
              <a:off x="6198758" y="5995757"/>
              <a:ext cx="3012135" cy="28525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73CEE149-56E5-0E53-CD6C-1CC7F198EA8C}"/>
                </a:ext>
              </a:extLst>
            </p:cNvPr>
            <p:cNvSpPr txBox="1"/>
            <p:nvPr/>
          </p:nvSpPr>
          <p:spPr>
            <a:xfrm>
              <a:off x="6515244" y="6670448"/>
              <a:ext cx="2379161" cy="1100035"/>
            </a:xfrm>
            <a:prstGeom prst="rect">
              <a:avLst/>
            </a:prstGeom>
            <a:grpFill/>
          </p:spPr>
          <p:txBody>
            <a:bodyPr wrap="square">
              <a:spAutoFit/>
            </a:bodyPr>
            <a:lstStyle/>
            <a:p>
              <a:pPr marL="0" indent="0">
                <a:lnSpc>
                  <a:spcPct val="100000"/>
                </a:lnSpc>
                <a:buNone/>
              </a:pPr>
              <a:r>
                <a:rPr lang="en-IN" sz="2000" b="1" dirty="0">
                  <a:solidFill>
                    <a:schemeClr val="bg1">
                      <a:lumMod val="65000"/>
                    </a:schemeClr>
                  </a:solidFill>
                  <a:latin typeface="Futura Next Book" panose="020B0502020204020303" pitchFamily="34" charset="77"/>
                </a:rPr>
                <a:t>Importance of accessibility</a:t>
              </a:r>
            </a:p>
            <a:p>
              <a:pPr marL="0" indent="0">
                <a:lnSpc>
                  <a:spcPct val="100000"/>
                </a:lnSpc>
                <a:buNone/>
              </a:pPr>
              <a:endParaRPr lang="en-IN" sz="2000" b="1" dirty="0" err="1">
                <a:solidFill>
                  <a:schemeClr val="bg1">
                    <a:lumMod val="65000"/>
                  </a:schemeClr>
                </a:solidFill>
                <a:latin typeface="Futura Next Book" panose="020B0502020204020303" pitchFamily="34" charset="77"/>
              </a:endParaRPr>
            </a:p>
          </p:txBody>
        </p:sp>
      </p:grpSp>
    </p:spTree>
    <p:extLst>
      <p:ext uri="{BB962C8B-B14F-4D97-AF65-F5344CB8AC3E}">
        <p14:creationId xmlns:p14="http://schemas.microsoft.com/office/powerpoint/2010/main" val="3346886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44AC8-D8F3-A6A0-5B90-DA58C162A9E0}"/>
              </a:ext>
            </a:extLst>
          </p:cNvPr>
          <p:cNvSpPr>
            <a:spLocks noGrp="1"/>
          </p:cNvSpPr>
          <p:nvPr>
            <p:ph type="title"/>
          </p:nvPr>
        </p:nvSpPr>
        <p:spPr>
          <a:xfrm>
            <a:off x="1047641" y="2100978"/>
            <a:ext cx="13882797" cy="1783531"/>
          </a:xfrm>
        </p:spPr>
        <p:txBody>
          <a:bodyPr/>
          <a:lstStyle/>
          <a:p>
            <a:r>
              <a:rPr lang="en-US" dirty="0"/>
              <a:t>Thank you!</a:t>
            </a:r>
          </a:p>
        </p:txBody>
      </p:sp>
      <p:pic>
        <p:nvPicPr>
          <p:cNvPr id="5" name="Picture 4">
            <a:extLst>
              <a:ext uri="{FF2B5EF4-FFF2-40B4-BE49-F238E27FC236}">
                <a16:creationId xmlns:a16="http://schemas.microsoft.com/office/drawing/2014/main" id="{8A13DA8E-343F-4066-300F-C3F1771B9F3B}"/>
              </a:ext>
            </a:extLst>
          </p:cNvPr>
          <p:cNvPicPr>
            <a:picLocks noChangeAspect="1"/>
          </p:cNvPicPr>
          <p:nvPr/>
        </p:nvPicPr>
        <p:blipFill>
          <a:blip r:embed="rId3"/>
          <a:stretch>
            <a:fillRect/>
          </a:stretch>
        </p:blipFill>
        <p:spPr>
          <a:xfrm>
            <a:off x="9694313" y="622435"/>
            <a:ext cx="2466000" cy="2466000"/>
          </a:xfrm>
          <a:prstGeom prst="rect">
            <a:avLst/>
          </a:prstGeom>
        </p:spPr>
      </p:pic>
      <p:pic>
        <p:nvPicPr>
          <p:cNvPr id="6" name="Picture 5">
            <a:extLst>
              <a:ext uri="{FF2B5EF4-FFF2-40B4-BE49-F238E27FC236}">
                <a16:creationId xmlns:a16="http://schemas.microsoft.com/office/drawing/2014/main" id="{2D7420CD-2BE8-6971-06D6-B48CA157A9A9}"/>
              </a:ext>
            </a:extLst>
          </p:cNvPr>
          <p:cNvPicPr>
            <a:picLocks noChangeAspect="1"/>
          </p:cNvPicPr>
          <p:nvPr/>
        </p:nvPicPr>
        <p:blipFill>
          <a:blip r:embed="rId4"/>
          <a:stretch>
            <a:fillRect/>
          </a:stretch>
        </p:blipFill>
        <p:spPr>
          <a:xfrm>
            <a:off x="12158683" y="622435"/>
            <a:ext cx="2456479" cy="2466000"/>
          </a:xfrm>
          <a:prstGeom prst="rect">
            <a:avLst/>
          </a:prstGeom>
        </p:spPr>
      </p:pic>
      <p:pic>
        <p:nvPicPr>
          <p:cNvPr id="7" name="Picture 6">
            <a:extLst>
              <a:ext uri="{FF2B5EF4-FFF2-40B4-BE49-F238E27FC236}">
                <a16:creationId xmlns:a16="http://schemas.microsoft.com/office/drawing/2014/main" id="{3BCF26B0-55AA-742C-137E-D097673E2069}"/>
              </a:ext>
            </a:extLst>
          </p:cNvPr>
          <p:cNvPicPr>
            <a:picLocks noChangeAspect="1"/>
          </p:cNvPicPr>
          <p:nvPr/>
        </p:nvPicPr>
        <p:blipFill>
          <a:blip r:embed="rId5"/>
          <a:stretch>
            <a:fillRect/>
          </a:stretch>
        </p:blipFill>
        <p:spPr>
          <a:xfrm>
            <a:off x="12153923" y="3077284"/>
            <a:ext cx="2466000" cy="2466000"/>
          </a:xfrm>
          <a:prstGeom prst="rect">
            <a:avLst/>
          </a:prstGeom>
        </p:spPr>
      </p:pic>
      <p:pic>
        <p:nvPicPr>
          <p:cNvPr id="8" name="Picture 7">
            <a:extLst>
              <a:ext uri="{FF2B5EF4-FFF2-40B4-BE49-F238E27FC236}">
                <a16:creationId xmlns:a16="http://schemas.microsoft.com/office/drawing/2014/main" id="{A429EA4B-F10D-4872-D747-51C868D0E33A}"/>
              </a:ext>
            </a:extLst>
          </p:cNvPr>
          <p:cNvPicPr>
            <a:picLocks noChangeAspect="1"/>
          </p:cNvPicPr>
          <p:nvPr/>
        </p:nvPicPr>
        <p:blipFill>
          <a:blip r:embed="rId6"/>
          <a:stretch>
            <a:fillRect/>
          </a:stretch>
        </p:blipFill>
        <p:spPr>
          <a:xfrm>
            <a:off x="9685543" y="3088435"/>
            <a:ext cx="2466000" cy="2466000"/>
          </a:xfrm>
          <a:prstGeom prst="rect">
            <a:avLst/>
          </a:prstGeom>
        </p:spPr>
      </p:pic>
      <p:pic>
        <p:nvPicPr>
          <p:cNvPr id="9" name="Picture 8">
            <a:extLst>
              <a:ext uri="{FF2B5EF4-FFF2-40B4-BE49-F238E27FC236}">
                <a16:creationId xmlns:a16="http://schemas.microsoft.com/office/drawing/2014/main" id="{1BA6FDBB-5C10-D4FE-9BD7-A11BC4FDFA5B}"/>
              </a:ext>
            </a:extLst>
          </p:cNvPr>
          <p:cNvPicPr>
            <a:picLocks noChangeAspect="1"/>
          </p:cNvPicPr>
          <p:nvPr/>
        </p:nvPicPr>
        <p:blipFill>
          <a:blip r:embed="rId7"/>
          <a:stretch>
            <a:fillRect/>
          </a:stretch>
        </p:blipFill>
        <p:spPr>
          <a:xfrm>
            <a:off x="9694314" y="5554435"/>
            <a:ext cx="2466000" cy="2466000"/>
          </a:xfrm>
          <a:prstGeom prst="rect">
            <a:avLst/>
          </a:prstGeom>
        </p:spPr>
      </p:pic>
      <p:pic>
        <p:nvPicPr>
          <p:cNvPr id="10" name="Picture 9">
            <a:extLst>
              <a:ext uri="{FF2B5EF4-FFF2-40B4-BE49-F238E27FC236}">
                <a16:creationId xmlns:a16="http://schemas.microsoft.com/office/drawing/2014/main" id="{18685A3B-AF3B-EFB0-6ED6-081DAA713776}"/>
              </a:ext>
            </a:extLst>
          </p:cNvPr>
          <p:cNvPicPr>
            <a:picLocks noChangeAspect="1"/>
          </p:cNvPicPr>
          <p:nvPr/>
        </p:nvPicPr>
        <p:blipFill>
          <a:blip r:embed="rId8"/>
          <a:stretch>
            <a:fillRect/>
          </a:stretch>
        </p:blipFill>
        <p:spPr>
          <a:xfrm>
            <a:off x="12158683" y="5543284"/>
            <a:ext cx="2466000" cy="2466000"/>
          </a:xfrm>
          <a:prstGeom prst="rect">
            <a:avLst/>
          </a:prstGeom>
        </p:spPr>
      </p:pic>
    </p:spTree>
    <p:extLst>
      <p:ext uri="{BB962C8B-B14F-4D97-AF65-F5344CB8AC3E}">
        <p14:creationId xmlns:p14="http://schemas.microsoft.com/office/powerpoint/2010/main" val="29661160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D1D0F7-4E5A-C7DB-2C42-83E72754A0CE}"/>
              </a:ext>
            </a:extLst>
          </p:cNvPr>
          <p:cNvSpPr>
            <a:spLocks noGrp="1"/>
          </p:cNvSpPr>
          <p:nvPr>
            <p:ph type="sldNum" sz="quarter" idx="4"/>
          </p:nvPr>
        </p:nvSpPr>
        <p:spPr/>
        <p:txBody>
          <a:bodyPr/>
          <a:lstStyle/>
          <a:p>
            <a:fld id="{58B792A5-9BAE-6942-BFE1-9FCDB51EA51E}" type="slidenum">
              <a:rPr lang="en-US" smtClean="0"/>
              <a:pPr/>
              <a:t>39</a:t>
            </a:fld>
            <a:endParaRPr lang="en-US" dirty="0"/>
          </a:p>
        </p:txBody>
      </p:sp>
    </p:spTree>
    <p:extLst>
      <p:ext uri="{BB962C8B-B14F-4D97-AF65-F5344CB8AC3E}">
        <p14:creationId xmlns:p14="http://schemas.microsoft.com/office/powerpoint/2010/main" val="658483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44AC8-D8F3-A6A0-5B90-DA58C162A9E0}"/>
              </a:ext>
            </a:extLst>
          </p:cNvPr>
          <p:cNvSpPr>
            <a:spLocks noGrp="1"/>
          </p:cNvSpPr>
          <p:nvPr>
            <p:ph type="title"/>
          </p:nvPr>
        </p:nvSpPr>
        <p:spPr>
          <a:xfrm>
            <a:off x="1047641" y="2100978"/>
            <a:ext cx="13882797" cy="1783531"/>
          </a:xfrm>
        </p:spPr>
        <p:txBody>
          <a:bodyPr>
            <a:normAutofit/>
          </a:bodyPr>
          <a:lstStyle/>
          <a:p>
            <a:r>
              <a:rPr lang="en-IN" sz="6000" dirty="0"/>
              <a:t>Overview</a:t>
            </a:r>
            <a:endParaRPr lang="en-US" sz="6000" dirty="0"/>
          </a:p>
        </p:txBody>
      </p:sp>
      <p:pic>
        <p:nvPicPr>
          <p:cNvPr id="3" name="Picture 2">
            <a:extLst>
              <a:ext uri="{FF2B5EF4-FFF2-40B4-BE49-F238E27FC236}">
                <a16:creationId xmlns:a16="http://schemas.microsoft.com/office/drawing/2014/main" id="{9A5B55C7-0599-0B8A-68EF-4F2B3411CF67}"/>
              </a:ext>
            </a:extLst>
          </p:cNvPr>
          <p:cNvPicPr>
            <a:picLocks noChangeAspect="1"/>
          </p:cNvPicPr>
          <p:nvPr/>
        </p:nvPicPr>
        <p:blipFill>
          <a:blip r:embed="rId2"/>
          <a:stretch>
            <a:fillRect/>
          </a:stretch>
        </p:blipFill>
        <p:spPr>
          <a:xfrm>
            <a:off x="9694313" y="622435"/>
            <a:ext cx="2466000" cy="2466000"/>
          </a:xfrm>
          <a:prstGeom prst="rect">
            <a:avLst/>
          </a:prstGeom>
        </p:spPr>
      </p:pic>
      <p:pic>
        <p:nvPicPr>
          <p:cNvPr id="4" name="Picture 3">
            <a:extLst>
              <a:ext uri="{FF2B5EF4-FFF2-40B4-BE49-F238E27FC236}">
                <a16:creationId xmlns:a16="http://schemas.microsoft.com/office/drawing/2014/main" id="{19C7B430-32A9-4FD9-FCAE-0F5B39D18623}"/>
              </a:ext>
            </a:extLst>
          </p:cNvPr>
          <p:cNvPicPr>
            <a:picLocks noChangeAspect="1"/>
          </p:cNvPicPr>
          <p:nvPr/>
        </p:nvPicPr>
        <p:blipFill>
          <a:blip r:embed="rId3"/>
          <a:stretch>
            <a:fillRect/>
          </a:stretch>
        </p:blipFill>
        <p:spPr>
          <a:xfrm>
            <a:off x="12158683" y="622435"/>
            <a:ext cx="2456479" cy="2466000"/>
          </a:xfrm>
          <a:prstGeom prst="rect">
            <a:avLst/>
          </a:prstGeom>
        </p:spPr>
      </p:pic>
      <p:pic>
        <p:nvPicPr>
          <p:cNvPr id="5" name="Picture 4">
            <a:extLst>
              <a:ext uri="{FF2B5EF4-FFF2-40B4-BE49-F238E27FC236}">
                <a16:creationId xmlns:a16="http://schemas.microsoft.com/office/drawing/2014/main" id="{57346715-FBE6-26DA-88BF-37CC49B15A21}"/>
              </a:ext>
            </a:extLst>
          </p:cNvPr>
          <p:cNvPicPr>
            <a:picLocks noChangeAspect="1"/>
          </p:cNvPicPr>
          <p:nvPr/>
        </p:nvPicPr>
        <p:blipFill>
          <a:blip r:embed="rId4"/>
          <a:stretch>
            <a:fillRect/>
          </a:stretch>
        </p:blipFill>
        <p:spPr>
          <a:xfrm>
            <a:off x="12153923" y="3077284"/>
            <a:ext cx="2466000" cy="2466000"/>
          </a:xfrm>
          <a:prstGeom prst="rect">
            <a:avLst/>
          </a:prstGeom>
        </p:spPr>
      </p:pic>
      <p:pic>
        <p:nvPicPr>
          <p:cNvPr id="6" name="Picture 5">
            <a:extLst>
              <a:ext uri="{FF2B5EF4-FFF2-40B4-BE49-F238E27FC236}">
                <a16:creationId xmlns:a16="http://schemas.microsoft.com/office/drawing/2014/main" id="{7C32CCDB-62B7-9B4A-D05C-B2878ED2B73A}"/>
              </a:ext>
            </a:extLst>
          </p:cNvPr>
          <p:cNvPicPr>
            <a:picLocks noChangeAspect="1"/>
          </p:cNvPicPr>
          <p:nvPr/>
        </p:nvPicPr>
        <p:blipFill>
          <a:blip r:embed="rId5"/>
          <a:stretch>
            <a:fillRect/>
          </a:stretch>
        </p:blipFill>
        <p:spPr>
          <a:xfrm>
            <a:off x="9685543" y="3088435"/>
            <a:ext cx="2466000" cy="2466000"/>
          </a:xfrm>
          <a:prstGeom prst="rect">
            <a:avLst/>
          </a:prstGeom>
        </p:spPr>
      </p:pic>
      <p:pic>
        <p:nvPicPr>
          <p:cNvPr id="7" name="Picture 6">
            <a:extLst>
              <a:ext uri="{FF2B5EF4-FFF2-40B4-BE49-F238E27FC236}">
                <a16:creationId xmlns:a16="http://schemas.microsoft.com/office/drawing/2014/main" id="{02458570-C2AF-2A90-B33B-B0AF7723F2B0}"/>
              </a:ext>
            </a:extLst>
          </p:cNvPr>
          <p:cNvPicPr>
            <a:picLocks noChangeAspect="1"/>
          </p:cNvPicPr>
          <p:nvPr/>
        </p:nvPicPr>
        <p:blipFill>
          <a:blip r:embed="rId6"/>
          <a:stretch>
            <a:fillRect/>
          </a:stretch>
        </p:blipFill>
        <p:spPr>
          <a:xfrm>
            <a:off x="9694314" y="5554435"/>
            <a:ext cx="2466000" cy="2466000"/>
          </a:xfrm>
          <a:prstGeom prst="rect">
            <a:avLst/>
          </a:prstGeom>
        </p:spPr>
      </p:pic>
      <p:pic>
        <p:nvPicPr>
          <p:cNvPr id="8" name="Picture 7">
            <a:extLst>
              <a:ext uri="{FF2B5EF4-FFF2-40B4-BE49-F238E27FC236}">
                <a16:creationId xmlns:a16="http://schemas.microsoft.com/office/drawing/2014/main" id="{19E10991-6A3E-0D28-FB99-9FD2ED33FD9B}"/>
              </a:ext>
            </a:extLst>
          </p:cNvPr>
          <p:cNvPicPr>
            <a:picLocks noChangeAspect="1"/>
          </p:cNvPicPr>
          <p:nvPr/>
        </p:nvPicPr>
        <p:blipFill>
          <a:blip r:embed="rId7"/>
          <a:stretch>
            <a:fillRect/>
          </a:stretch>
        </p:blipFill>
        <p:spPr>
          <a:xfrm>
            <a:off x="12158683" y="5543284"/>
            <a:ext cx="2466000" cy="2466000"/>
          </a:xfrm>
          <a:prstGeom prst="rect">
            <a:avLst/>
          </a:prstGeom>
        </p:spPr>
      </p:pic>
    </p:spTree>
    <p:extLst>
      <p:ext uri="{BB962C8B-B14F-4D97-AF65-F5344CB8AC3E}">
        <p14:creationId xmlns:p14="http://schemas.microsoft.com/office/powerpoint/2010/main" val="2170131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10F5B9-8434-3989-29BE-BACD1A81D90C}"/>
              </a:ext>
            </a:extLst>
          </p:cNvPr>
          <p:cNvSpPr>
            <a:spLocks noGrp="1"/>
          </p:cNvSpPr>
          <p:nvPr>
            <p:ph type="title" idx="4294967295"/>
          </p:nvPr>
        </p:nvSpPr>
        <p:spPr>
          <a:xfrm>
            <a:off x="1491873" y="2420937"/>
            <a:ext cx="12254666" cy="3729037"/>
          </a:xfrm>
        </p:spPr>
        <p:txBody>
          <a:bodyPr>
            <a:normAutofit/>
          </a:bodyPr>
          <a:lstStyle/>
          <a:p>
            <a:pPr algn="ctr"/>
            <a:r>
              <a:rPr lang="en-IN" sz="4000" u="sng" dirty="0">
                <a:solidFill>
                  <a:schemeClr val="bg1"/>
                </a:solidFill>
                <a:latin typeface="Futura Next Book" panose="020B0502020204020303" pitchFamily="34" charset="77"/>
              </a:rPr>
              <a:t>Role of colors in human life</a:t>
            </a:r>
            <a:endParaRPr lang="en-US" sz="4000" u="sng" dirty="0">
              <a:solidFill>
                <a:schemeClr val="bg1"/>
              </a:solidFill>
              <a:latin typeface="Futura Next Book" panose="020B0502020204020303" pitchFamily="34" charset="77"/>
            </a:endParaRPr>
          </a:p>
        </p:txBody>
      </p:sp>
      <p:sp>
        <p:nvSpPr>
          <p:cNvPr id="14" name="TextBox 13">
            <a:extLst>
              <a:ext uri="{FF2B5EF4-FFF2-40B4-BE49-F238E27FC236}">
                <a16:creationId xmlns:a16="http://schemas.microsoft.com/office/drawing/2014/main" id="{42FFAD68-6EE4-ABBB-BCAB-6B0200B1FD07}"/>
              </a:ext>
            </a:extLst>
          </p:cNvPr>
          <p:cNvSpPr txBox="1"/>
          <p:nvPr/>
        </p:nvSpPr>
        <p:spPr>
          <a:xfrm>
            <a:off x="5065160" y="425350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Tree>
    <p:extLst>
      <p:ext uri="{BB962C8B-B14F-4D97-AF65-F5344CB8AC3E}">
        <p14:creationId xmlns:p14="http://schemas.microsoft.com/office/powerpoint/2010/main" val="3829944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10F5B9-8434-3989-29BE-BACD1A81D90C}"/>
              </a:ext>
            </a:extLst>
          </p:cNvPr>
          <p:cNvSpPr>
            <a:spLocks noGrp="1"/>
          </p:cNvSpPr>
          <p:nvPr>
            <p:ph type="title" idx="4294967295"/>
          </p:nvPr>
        </p:nvSpPr>
        <p:spPr>
          <a:xfrm>
            <a:off x="8422292" y="2351195"/>
            <a:ext cx="5995837" cy="4943249"/>
          </a:xfrm>
        </p:spPr>
        <p:txBody>
          <a:bodyPr anchor="t">
            <a:normAutofit/>
          </a:bodyPr>
          <a:lstStyle/>
          <a:p>
            <a:pPr>
              <a:lnSpc>
                <a:spcPct val="100000"/>
              </a:lnSpc>
            </a:pPr>
            <a:r>
              <a:rPr lang="en-IN" sz="2600" b="1" dirty="0">
                <a:solidFill>
                  <a:schemeClr val="bg1"/>
                </a:solidFill>
                <a:latin typeface="Futura Next Book" panose="020B0502020204020303" pitchFamily="34" charset="77"/>
                <a:ea typeface="+mn-ea"/>
                <a:cs typeface="+mn-cs"/>
              </a:rPr>
              <a:t>Colors play a vital role in our lives and influence how we respond to our surroundings.</a:t>
            </a:r>
            <a:br>
              <a:rPr lang="en-IN" sz="2600" b="1" dirty="0">
                <a:solidFill>
                  <a:schemeClr val="bg1"/>
                </a:solidFill>
                <a:latin typeface="Futura Next Book" panose="020B0502020204020303" pitchFamily="34" charset="77"/>
                <a:ea typeface="+mn-ea"/>
                <a:cs typeface="+mn-cs"/>
              </a:rPr>
            </a:br>
            <a:br>
              <a:rPr lang="en-IN" sz="2600" b="1" dirty="0">
                <a:solidFill>
                  <a:schemeClr val="bg1"/>
                </a:solidFill>
                <a:latin typeface="Futura Next Book" panose="020B0502020204020303" pitchFamily="34" charset="77"/>
                <a:ea typeface="+mn-ea"/>
                <a:cs typeface="+mn-cs"/>
              </a:rPr>
            </a:br>
            <a:r>
              <a:rPr lang="en-IN" sz="2600" b="1" dirty="0">
                <a:solidFill>
                  <a:schemeClr val="bg1"/>
                </a:solidFill>
                <a:latin typeface="Futura Next Book" panose="020B0502020204020303" pitchFamily="34" charset="77"/>
                <a:ea typeface="+mn-ea"/>
                <a:cs typeface="+mn-cs"/>
              </a:rPr>
              <a:t>The colors you surround yourself with can </a:t>
            </a:r>
            <a:r>
              <a:rPr lang="en-IN" sz="2600" b="1" dirty="0">
                <a:solidFill>
                  <a:srgbClr val="FF668B"/>
                </a:solidFill>
                <a:latin typeface="Futura Next Book" panose="020B0502020204020303" pitchFamily="34" charset="77"/>
                <a:ea typeface="+mn-ea"/>
                <a:cs typeface="+mn-cs"/>
              </a:rPr>
              <a:t>influence your perspective and emotions</a:t>
            </a:r>
            <a:r>
              <a:rPr lang="en-IN" sz="2600" b="1" dirty="0">
                <a:solidFill>
                  <a:schemeClr val="bg1"/>
                </a:solidFill>
                <a:latin typeface="Futura Next Book" panose="020B0502020204020303" pitchFamily="34" charset="77"/>
                <a:ea typeface="+mn-ea"/>
                <a:cs typeface="+mn-cs"/>
              </a:rPr>
              <a:t>, as well as those around you.</a:t>
            </a:r>
            <a:endParaRPr lang="en-US" sz="2600" b="1" dirty="0">
              <a:solidFill>
                <a:srgbClr val="03A0FF"/>
              </a:solidFill>
              <a:latin typeface="Futura Next Book" panose="020B0502020204020303" pitchFamily="34" charset="77"/>
              <a:ea typeface="+mn-ea"/>
              <a:cs typeface="+mn-cs"/>
            </a:endParaRPr>
          </a:p>
        </p:txBody>
      </p:sp>
      <p:sp>
        <p:nvSpPr>
          <p:cNvPr id="14" name="TextBox 13">
            <a:extLst>
              <a:ext uri="{FF2B5EF4-FFF2-40B4-BE49-F238E27FC236}">
                <a16:creationId xmlns:a16="http://schemas.microsoft.com/office/drawing/2014/main" id="{42FFAD68-6EE4-ABBB-BCAB-6B0200B1FD07}"/>
              </a:ext>
            </a:extLst>
          </p:cNvPr>
          <p:cNvSpPr txBox="1"/>
          <p:nvPr/>
        </p:nvSpPr>
        <p:spPr>
          <a:xfrm>
            <a:off x="5065160" y="425350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pic>
        <p:nvPicPr>
          <p:cNvPr id="1026" name="Picture 2" descr="Illustration of colorful brain">
            <a:extLst>
              <a:ext uri="{FF2B5EF4-FFF2-40B4-BE49-F238E27FC236}">
                <a16:creationId xmlns:a16="http://schemas.microsoft.com/office/drawing/2014/main" id="{0A5E0EF0-B439-B404-A347-444D183C07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6560"/>
          <a:stretch/>
        </p:blipFill>
        <p:spPr bwMode="auto">
          <a:xfrm>
            <a:off x="-1916679" y="0"/>
            <a:ext cx="9535886" cy="85709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3356090-8AF4-C17B-D788-38EBBD9A6C60}"/>
              </a:ext>
            </a:extLst>
          </p:cNvPr>
          <p:cNvSpPr txBox="1"/>
          <p:nvPr/>
        </p:nvSpPr>
        <p:spPr>
          <a:xfrm>
            <a:off x="8422292" y="7625442"/>
            <a:ext cx="2432957" cy="424543"/>
          </a:xfrm>
          <a:prstGeom prst="rect">
            <a:avLst/>
          </a:prstGeom>
        </p:spPr>
        <p:txBody>
          <a:bodyPr vert="horz" wrap="none" lIns="91440" tIns="45720" rIns="91440" bIns="45720" rtlCol="0" anchor="ctr">
            <a:noAutofit/>
          </a:bodyPr>
          <a:lstStyle/>
          <a:p>
            <a:r>
              <a:rPr lang="en-US" sz="1200" b="0" i="0" dirty="0">
                <a:solidFill>
                  <a:schemeClr val="bg1">
                    <a:lumMod val="65000"/>
                  </a:schemeClr>
                </a:solidFill>
                <a:latin typeface="Futura Next Book" panose="020B0502020204020303" pitchFamily="34" charset="77"/>
                <a:hlinkClick r:id="rId4">
                  <a:extLst>
                    <a:ext uri="{A12FA001-AC4F-418D-AE19-62706E023703}">
                      <ahyp:hlinkClr xmlns:ahyp="http://schemas.microsoft.com/office/drawing/2018/hyperlinkcolor" val="tx"/>
                    </a:ext>
                  </a:extLst>
                </a:hlinkClick>
              </a:rPr>
              <a:t>Image source: Color meanings</a:t>
            </a:r>
            <a:endParaRPr lang="en-US" sz="1200" b="0" i="0" dirty="0">
              <a:solidFill>
                <a:schemeClr val="bg1">
                  <a:lumMod val="65000"/>
                </a:schemeClr>
              </a:solidFill>
              <a:latin typeface="Futura Next Book" panose="020B0502020204020303" pitchFamily="34" charset="77"/>
            </a:endParaRPr>
          </a:p>
        </p:txBody>
      </p:sp>
    </p:spTree>
    <p:extLst>
      <p:ext uri="{BB962C8B-B14F-4D97-AF65-F5344CB8AC3E}">
        <p14:creationId xmlns:p14="http://schemas.microsoft.com/office/powerpoint/2010/main" val="971176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6F0F06-924F-D8C2-95D5-2802686C4A63}"/>
              </a:ext>
            </a:extLst>
          </p:cNvPr>
          <p:cNvSpPr/>
          <p:nvPr/>
        </p:nvSpPr>
        <p:spPr>
          <a:xfrm>
            <a:off x="0" y="0"/>
            <a:ext cx="15238413" cy="8570913"/>
          </a:xfrm>
          <a:prstGeom prst="rect">
            <a:avLst/>
          </a:prstGeom>
          <a:solidFill>
            <a:srgbClr val="212121"/>
          </a:solidFill>
          <a:ln>
            <a:solidFill>
              <a:srgbClr val="2106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6">
            <a:extLst>
              <a:ext uri="{FF2B5EF4-FFF2-40B4-BE49-F238E27FC236}">
                <a16:creationId xmlns:a16="http://schemas.microsoft.com/office/drawing/2014/main" id="{7A13624A-8179-8F5E-D69D-3C83152B9550}"/>
              </a:ext>
            </a:extLst>
          </p:cNvPr>
          <p:cNvSpPr>
            <a:spLocks noGrp="1"/>
          </p:cNvSpPr>
          <p:nvPr>
            <p:ph idx="1"/>
          </p:nvPr>
        </p:nvSpPr>
        <p:spPr>
          <a:xfrm>
            <a:off x="1047600" y="3755051"/>
            <a:ext cx="6314422" cy="2588774"/>
          </a:xfrm>
        </p:spPr>
        <p:txBody>
          <a:bodyPr>
            <a:noAutofit/>
          </a:bodyPr>
          <a:lstStyle/>
          <a:p>
            <a:pPr>
              <a:lnSpc>
                <a:spcPct val="110000"/>
              </a:lnSpc>
            </a:pPr>
            <a:r>
              <a:rPr lang="en-IN" sz="2000" dirty="0">
                <a:solidFill>
                  <a:schemeClr val="bg1"/>
                </a:solidFill>
              </a:rPr>
              <a:t>Colors can help a design stand out by grabbing the user’s attention</a:t>
            </a:r>
          </a:p>
          <a:p>
            <a:pPr>
              <a:lnSpc>
                <a:spcPct val="110000"/>
              </a:lnSpc>
            </a:pPr>
            <a:r>
              <a:rPr lang="en-IN" sz="2000" dirty="0">
                <a:solidFill>
                  <a:schemeClr val="bg1"/>
                </a:solidFill>
              </a:rPr>
              <a:t>Greatly affect the buying decision of users</a:t>
            </a:r>
          </a:p>
          <a:p>
            <a:pPr>
              <a:lnSpc>
                <a:spcPct val="110000"/>
              </a:lnSpc>
            </a:pPr>
            <a:r>
              <a:rPr lang="en-IN" sz="2000" dirty="0">
                <a:solidFill>
                  <a:schemeClr val="bg1"/>
                </a:solidFill>
              </a:rPr>
              <a:t>Increase brand recognition by 80%</a:t>
            </a:r>
            <a:endParaRPr lang="en-US" sz="2000" dirty="0">
              <a:solidFill>
                <a:schemeClr val="bg1"/>
              </a:solidFill>
            </a:endParaRPr>
          </a:p>
        </p:txBody>
      </p:sp>
      <p:sp>
        <p:nvSpPr>
          <p:cNvPr id="8" name="Text Placeholder 7">
            <a:extLst>
              <a:ext uri="{FF2B5EF4-FFF2-40B4-BE49-F238E27FC236}">
                <a16:creationId xmlns:a16="http://schemas.microsoft.com/office/drawing/2014/main" id="{DAA42248-2FCD-BA85-FAAE-D554533ADBEB}"/>
              </a:ext>
            </a:extLst>
          </p:cNvPr>
          <p:cNvSpPr>
            <a:spLocks noGrp="1"/>
          </p:cNvSpPr>
          <p:nvPr>
            <p:ph type="body" sz="quarter" idx="13"/>
          </p:nvPr>
        </p:nvSpPr>
        <p:spPr>
          <a:xfrm>
            <a:off x="1047600" y="435600"/>
            <a:ext cx="5743468" cy="288925"/>
          </a:xfrm>
        </p:spPr>
        <p:txBody>
          <a:bodyPr/>
          <a:lstStyle/>
          <a:p>
            <a:r>
              <a:rPr lang="en-US" dirty="0">
                <a:solidFill>
                  <a:schemeClr val="tx1">
                    <a:lumMod val="65000"/>
                    <a:lumOff val="35000"/>
                  </a:schemeClr>
                </a:solidFill>
              </a:rPr>
              <a:t>Colors and usage</a:t>
            </a:r>
          </a:p>
        </p:txBody>
      </p:sp>
      <p:pic>
        <p:nvPicPr>
          <p:cNvPr id="1026" name="Picture 2">
            <a:extLst>
              <a:ext uri="{FF2B5EF4-FFF2-40B4-BE49-F238E27FC236}">
                <a16:creationId xmlns:a16="http://schemas.microsoft.com/office/drawing/2014/main" id="{45924FDC-634D-835D-C302-FFD64B0DE3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1480" y="1313878"/>
            <a:ext cx="5996962" cy="598476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7697BD5C-D2EC-5D3D-CB4A-546AA4431660}"/>
              </a:ext>
            </a:extLst>
          </p:cNvPr>
          <p:cNvSpPr txBox="1">
            <a:spLocks/>
          </p:cNvSpPr>
          <p:nvPr/>
        </p:nvSpPr>
        <p:spPr>
          <a:xfrm>
            <a:off x="1047600" y="1908200"/>
            <a:ext cx="6314423" cy="1662294"/>
          </a:xfrm>
          <a:prstGeom prst="rect">
            <a:avLst/>
          </a:prstGeom>
        </p:spPr>
        <p:txBody>
          <a:bodyPr vert="horz" lIns="91440" tIns="45720" rIns="91440" bIns="45720" rtlCol="0">
            <a:no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10000"/>
              </a:lnSpc>
              <a:buNone/>
            </a:pPr>
            <a:r>
              <a:rPr lang="en-US" sz="2000" dirty="0">
                <a:solidFill>
                  <a:schemeClr val="bg1"/>
                </a:solidFill>
              </a:rPr>
              <a:t>Color </a:t>
            </a:r>
            <a:r>
              <a:rPr lang="en-IN" sz="2000" dirty="0">
                <a:solidFill>
                  <a:schemeClr val="bg1"/>
                </a:solidFill>
              </a:rPr>
              <a:t>psychology </a:t>
            </a:r>
            <a:r>
              <a:rPr lang="en-US" sz="2000" dirty="0">
                <a:solidFill>
                  <a:schemeClr val="bg1"/>
                </a:solidFill>
              </a:rPr>
              <a:t>is an important</a:t>
            </a:r>
            <a:br>
              <a:rPr lang="en-US" sz="2000" dirty="0">
                <a:solidFill>
                  <a:schemeClr val="bg1"/>
                </a:solidFill>
              </a:rPr>
            </a:br>
            <a:r>
              <a:rPr lang="en-US" sz="2000" dirty="0">
                <a:solidFill>
                  <a:schemeClr val="bg1"/>
                </a:solidFill>
              </a:rPr>
              <a:t>factor that influences user’s emotions</a:t>
            </a:r>
            <a:br>
              <a:rPr lang="en-US" sz="2000" dirty="0">
                <a:solidFill>
                  <a:schemeClr val="bg1"/>
                </a:solidFill>
              </a:rPr>
            </a:br>
            <a:r>
              <a:rPr lang="en-US" sz="2000" dirty="0">
                <a:solidFill>
                  <a:schemeClr val="bg1"/>
                </a:solidFill>
              </a:rPr>
              <a:t>and reactions towards a brand.</a:t>
            </a:r>
          </a:p>
        </p:txBody>
      </p:sp>
      <p:sp>
        <p:nvSpPr>
          <p:cNvPr id="5" name="Title 4">
            <a:extLst>
              <a:ext uri="{FF2B5EF4-FFF2-40B4-BE49-F238E27FC236}">
                <a16:creationId xmlns:a16="http://schemas.microsoft.com/office/drawing/2014/main" id="{7C13C84B-CBEB-3E26-FDB9-35AEFFA71914}"/>
              </a:ext>
            </a:extLst>
          </p:cNvPr>
          <p:cNvSpPr>
            <a:spLocks noGrp="1"/>
          </p:cNvSpPr>
          <p:nvPr>
            <p:ph type="title"/>
          </p:nvPr>
        </p:nvSpPr>
        <p:spPr>
          <a:xfrm>
            <a:off x="1047600" y="946800"/>
            <a:ext cx="13143131" cy="739125"/>
          </a:xfrm>
        </p:spPr>
        <p:txBody>
          <a:bodyPr>
            <a:normAutofit/>
          </a:bodyPr>
          <a:lstStyle/>
          <a:p>
            <a:r>
              <a:rPr lang="en-US" sz="3000" b="1" u="none" dirty="0">
                <a:solidFill>
                  <a:srgbClr val="FF668B"/>
                </a:solidFill>
              </a:rPr>
              <a:t>Color psychology</a:t>
            </a:r>
          </a:p>
        </p:txBody>
      </p:sp>
    </p:spTree>
    <p:extLst>
      <p:ext uri="{BB962C8B-B14F-4D97-AF65-F5344CB8AC3E}">
        <p14:creationId xmlns:p14="http://schemas.microsoft.com/office/powerpoint/2010/main" val="1403356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6F0F06-924F-D8C2-95D5-2802686C4A63}"/>
              </a:ext>
            </a:extLst>
          </p:cNvPr>
          <p:cNvSpPr/>
          <p:nvPr/>
        </p:nvSpPr>
        <p:spPr>
          <a:xfrm>
            <a:off x="-1" y="0"/>
            <a:ext cx="15238413" cy="8570913"/>
          </a:xfrm>
          <a:prstGeom prst="rect">
            <a:avLst/>
          </a:prstGeom>
          <a:solidFill>
            <a:srgbClr val="212121"/>
          </a:solidFill>
          <a:ln>
            <a:solidFill>
              <a:srgbClr val="2106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DAA42248-2FCD-BA85-FAAE-D554533ADBEB}"/>
              </a:ext>
            </a:extLst>
          </p:cNvPr>
          <p:cNvSpPr>
            <a:spLocks noGrp="1"/>
          </p:cNvSpPr>
          <p:nvPr>
            <p:ph type="body" sz="quarter" idx="13"/>
          </p:nvPr>
        </p:nvSpPr>
        <p:spPr>
          <a:xfrm>
            <a:off x="1047600" y="435600"/>
            <a:ext cx="5743468" cy="288925"/>
          </a:xfrm>
        </p:spPr>
        <p:txBody>
          <a:bodyPr/>
          <a:lstStyle/>
          <a:p>
            <a:r>
              <a:rPr lang="en-US" dirty="0">
                <a:solidFill>
                  <a:schemeClr val="tx1">
                    <a:lumMod val="65000"/>
                    <a:lumOff val="35000"/>
                  </a:schemeClr>
                </a:solidFill>
              </a:rPr>
              <a:t>Colors and usage</a:t>
            </a:r>
          </a:p>
        </p:txBody>
      </p:sp>
      <p:sp>
        <p:nvSpPr>
          <p:cNvPr id="2" name="Content Placeholder 2">
            <a:extLst>
              <a:ext uri="{FF2B5EF4-FFF2-40B4-BE49-F238E27FC236}">
                <a16:creationId xmlns:a16="http://schemas.microsoft.com/office/drawing/2014/main" id="{7697BD5C-D2EC-5D3D-CB4A-546AA4431660}"/>
              </a:ext>
            </a:extLst>
          </p:cNvPr>
          <p:cNvSpPr txBox="1">
            <a:spLocks/>
          </p:cNvSpPr>
          <p:nvPr/>
        </p:nvSpPr>
        <p:spPr>
          <a:xfrm>
            <a:off x="1047601" y="1908200"/>
            <a:ext cx="4479439" cy="3255796"/>
          </a:xfrm>
          <a:prstGeom prst="rect">
            <a:avLst/>
          </a:prstGeom>
        </p:spPr>
        <p:txBody>
          <a:bodyPr vert="horz" lIns="91440" tIns="45720" rIns="91440" bIns="45720" rtlCol="0">
            <a:no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10000"/>
              </a:lnSpc>
              <a:buNone/>
            </a:pPr>
            <a:r>
              <a:rPr lang="en-US" sz="2000" dirty="0">
                <a:solidFill>
                  <a:schemeClr val="bg1"/>
                </a:solidFill>
              </a:rPr>
              <a:t>This example shows how colors are used to trigger emotional response from the audience. </a:t>
            </a:r>
          </a:p>
          <a:p>
            <a:pPr marL="0" indent="0">
              <a:lnSpc>
                <a:spcPct val="110000"/>
              </a:lnSpc>
              <a:buNone/>
            </a:pPr>
            <a:r>
              <a:rPr lang="en-US" sz="2000" dirty="0">
                <a:solidFill>
                  <a:schemeClr val="bg1"/>
                </a:solidFill>
              </a:rPr>
              <a:t>Joyous scenes are set in warm color schemes whereas sad, melancholic tones are portrayed with cold color schemes.</a:t>
            </a:r>
          </a:p>
        </p:txBody>
      </p:sp>
      <p:sp>
        <p:nvSpPr>
          <p:cNvPr id="5" name="Title 4">
            <a:extLst>
              <a:ext uri="{FF2B5EF4-FFF2-40B4-BE49-F238E27FC236}">
                <a16:creationId xmlns:a16="http://schemas.microsoft.com/office/drawing/2014/main" id="{7C13C84B-CBEB-3E26-FDB9-35AEFFA71914}"/>
              </a:ext>
            </a:extLst>
          </p:cNvPr>
          <p:cNvSpPr>
            <a:spLocks noGrp="1"/>
          </p:cNvSpPr>
          <p:nvPr>
            <p:ph type="title"/>
          </p:nvPr>
        </p:nvSpPr>
        <p:spPr>
          <a:xfrm>
            <a:off x="1047600" y="946800"/>
            <a:ext cx="13143131" cy="739125"/>
          </a:xfrm>
        </p:spPr>
        <p:txBody>
          <a:bodyPr>
            <a:normAutofit/>
          </a:bodyPr>
          <a:lstStyle/>
          <a:p>
            <a:r>
              <a:rPr lang="en-US" sz="3000" b="1" u="none" dirty="0">
                <a:solidFill>
                  <a:srgbClr val="FF668B"/>
                </a:solidFill>
              </a:rPr>
              <a:t>Color psychology</a:t>
            </a:r>
          </a:p>
        </p:txBody>
      </p:sp>
      <p:sp>
        <p:nvSpPr>
          <p:cNvPr id="6" name="Content Placeholder 2">
            <a:extLst>
              <a:ext uri="{FF2B5EF4-FFF2-40B4-BE49-F238E27FC236}">
                <a16:creationId xmlns:a16="http://schemas.microsoft.com/office/drawing/2014/main" id="{F31D0AA5-D955-E73E-4072-444F7711A9D5}"/>
              </a:ext>
            </a:extLst>
          </p:cNvPr>
          <p:cNvSpPr txBox="1">
            <a:spLocks/>
          </p:cNvSpPr>
          <p:nvPr/>
        </p:nvSpPr>
        <p:spPr>
          <a:xfrm>
            <a:off x="1047600" y="5163996"/>
            <a:ext cx="4479439" cy="1576680"/>
          </a:xfrm>
          <a:prstGeom prst="rect">
            <a:avLst/>
          </a:prstGeom>
        </p:spPr>
        <p:txBody>
          <a:bodyPr vert="horz" lIns="91440" tIns="45720" rIns="91440" bIns="45720" rtlCol="0">
            <a:no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10000"/>
              </a:lnSpc>
              <a:buNone/>
            </a:pPr>
            <a:r>
              <a:rPr lang="en-US" sz="2000" dirty="0">
                <a:solidFill>
                  <a:srgbClr val="FF668B"/>
                </a:solidFill>
              </a:rPr>
              <a:t>Harry looking at his dead parents vs. Harry rejoicing at being united with his wand.</a:t>
            </a:r>
          </a:p>
        </p:txBody>
      </p:sp>
      <p:sp>
        <p:nvSpPr>
          <p:cNvPr id="10" name="TextBox 9">
            <a:extLst>
              <a:ext uri="{FF2B5EF4-FFF2-40B4-BE49-F238E27FC236}">
                <a16:creationId xmlns:a16="http://schemas.microsoft.com/office/drawing/2014/main" id="{71A3C65B-50D4-EEC4-B65A-ABB3FC4975B9}"/>
              </a:ext>
            </a:extLst>
          </p:cNvPr>
          <p:cNvSpPr txBox="1"/>
          <p:nvPr/>
        </p:nvSpPr>
        <p:spPr>
          <a:xfrm>
            <a:off x="6567329" y="7668866"/>
            <a:ext cx="2432957" cy="424543"/>
          </a:xfrm>
          <a:prstGeom prst="rect">
            <a:avLst/>
          </a:prstGeom>
        </p:spPr>
        <p:txBody>
          <a:bodyPr vert="horz" wrap="none" lIns="91440" tIns="45720" rIns="91440" bIns="45720" rtlCol="0" anchor="ctr">
            <a:noAutofit/>
          </a:bodyPr>
          <a:lstStyle/>
          <a:p>
            <a:r>
              <a:rPr lang="en-US" sz="1200" b="0" i="0" dirty="0">
                <a:solidFill>
                  <a:schemeClr val="bg1">
                    <a:lumMod val="65000"/>
                  </a:schemeClr>
                </a:solidFill>
                <a:latin typeface="Futura Next Book" panose="020B0502020204020303" pitchFamily="34" charset="77"/>
                <a:hlinkClick r:id="rId3">
                  <a:extLst>
                    <a:ext uri="{A12FA001-AC4F-418D-AE19-62706E023703}">
                      <ahyp:hlinkClr xmlns:ahyp="http://schemas.microsoft.com/office/drawing/2018/hyperlinkcolor" val="tx"/>
                    </a:ext>
                  </a:extLst>
                </a:hlinkClick>
              </a:rPr>
              <a:t>Image source: Medium</a:t>
            </a:r>
            <a:endParaRPr lang="en-US" sz="1200" b="0" i="0" dirty="0">
              <a:solidFill>
                <a:schemeClr val="bg1">
                  <a:lumMod val="65000"/>
                </a:schemeClr>
              </a:solidFill>
              <a:latin typeface="Futura Next Book" panose="020B0502020204020303" pitchFamily="34" charset="77"/>
            </a:endParaRPr>
          </a:p>
        </p:txBody>
      </p:sp>
      <p:pic>
        <p:nvPicPr>
          <p:cNvPr id="3" name="Picture 2">
            <a:extLst>
              <a:ext uri="{FF2B5EF4-FFF2-40B4-BE49-F238E27FC236}">
                <a16:creationId xmlns:a16="http://schemas.microsoft.com/office/drawing/2014/main" id="{B548E372-4046-07CC-A9D4-265645F25B50}"/>
              </a:ext>
            </a:extLst>
          </p:cNvPr>
          <p:cNvPicPr>
            <a:picLocks noChangeAspect="1"/>
          </p:cNvPicPr>
          <p:nvPr/>
        </p:nvPicPr>
        <p:blipFill>
          <a:blip r:embed="rId4"/>
          <a:stretch>
            <a:fillRect/>
          </a:stretch>
        </p:blipFill>
        <p:spPr>
          <a:xfrm>
            <a:off x="6574640" y="1386415"/>
            <a:ext cx="8234600" cy="5798083"/>
          </a:xfrm>
          <a:prstGeom prst="rect">
            <a:avLst/>
          </a:prstGeom>
        </p:spPr>
      </p:pic>
    </p:spTree>
    <p:extLst>
      <p:ext uri="{BB962C8B-B14F-4D97-AF65-F5344CB8AC3E}">
        <p14:creationId xmlns:p14="http://schemas.microsoft.com/office/powerpoint/2010/main" val="621083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a:extLst>
              <a:ext uri="{FF2B5EF4-FFF2-40B4-BE49-F238E27FC236}">
                <a16:creationId xmlns:a16="http://schemas.microsoft.com/office/drawing/2014/main" id="{285C8122-1C46-C2C5-8D6E-D25C7487A829}"/>
              </a:ext>
            </a:extLst>
          </p:cNvPr>
          <p:cNvSpPr>
            <a:spLocks noChangeArrowheads="1"/>
          </p:cNvSpPr>
          <p:nvPr/>
        </p:nvSpPr>
        <p:spPr bwMode="auto">
          <a:xfrm>
            <a:off x="1266092" y="2820601"/>
            <a:ext cx="2225383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pic>
        <p:nvPicPr>
          <p:cNvPr id="11" name="Picture 10">
            <a:extLst>
              <a:ext uri="{FF2B5EF4-FFF2-40B4-BE49-F238E27FC236}">
                <a16:creationId xmlns:a16="http://schemas.microsoft.com/office/drawing/2014/main" id="{C0364B08-E9F9-2B95-3572-085EDA126219}"/>
              </a:ext>
            </a:extLst>
          </p:cNvPr>
          <p:cNvPicPr>
            <a:picLocks noChangeAspect="1"/>
          </p:cNvPicPr>
          <p:nvPr/>
        </p:nvPicPr>
        <p:blipFill>
          <a:blip r:embed="rId3"/>
          <a:stretch>
            <a:fillRect/>
          </a:stretch>
        </p:blipFill>
        <p:spPr>
          <a:xfrm>
            <a:off x="1047600" y="1794413"/>
            <a:ext cx="12203451" cy="6196180"/>
          </a:xfrm>
          <a:prstGeom prst="rect">
            <a:avLst/>
          </a:prstGeom>
        </p:spPr>
      </p:pic>
      <p:sp>
        <p:nvSpPr>
          <p:cNvPr id="16" name="Title 4">
            <a:extLst>
              <a:ext uri="{FF2B5EF4-FFF2-40B4-BE49-F238E27FC236}">
                <a16:creationId xmlns:a16="http://schemas.microsoft.com/office/drawing/2014/main" id="{28734D31-462A-378F-714A-F9107B0D9A78}"/>
              </a:ext>
            </a:extLst>
          </p:cNvPr>
          <p:cNvSpPr txBox="1">
            <a:spLocks/>
          </p:cNvSpPr>
          <p:nvPr/>
        </p:nvSpPr>
        <p:spPr>
          <a:xfrm>
            <a:off x="1047600" y="946800"/>
            <a:ext cx="13143131" cy="739125"/>
          </a:xfrm>
          <a:prstGeom prst="rect">
            <a:avLst/>
          </a:prstGeom>
        </p:spPr>
        <p:txBody>
          <a:bodyPr vert="horz" lIns="91440" tIns="45720" rIns="91440" bIns="45720" rtlCol="0" anchor="ctr">
            <a:normAutofit/>
          </a:bodyPr>
          <a:lstStyle>
            <a:lvl1pPr algn="l" defTabSz="1142817" rtl="0" eaLnBrk="1" latinLnBrk="0" hangingPunct="1">
              <a:lnSpc>
                <a:spcPct val="90000"/>
              </a:lnSpc>
              <a:spcBef>
                <a:spcPct val="0"/>
              </a:spcBef>
              <a:buNone/>
              <a:defRPr sz="3600" b="0" i="0" u="sng" kern="1200">
                <a:solidFill>
                  <a:schemeClr val="tx1"/>
                </a:solidFill>
                <a:latin typeface="Futura Next Book" panose="020B0502020204020303" pitchFamily="34" charset="77"/>
                <a:ea typeface="+mj-ea"/>
                <a:cs typeface="+mj-cs"/>
              </a:defRPr>
            </a:lvl1pPr>
          </a:lstStyle>
          <a:p>
            <a:r>
              <a:rPr lang="en-US" sz="3000" b="1" u="none" dirty="0">
                <a:solidFill>
                  <a:srgbClr val="FF668B"/>
                </a:solidFill>
              </a:rPr>
              <a:t>Emotions and actions evoked by color</a:t>
            </a:r>
          </a:p>
        </p:txBody>
      </p:sp>
      <p:sp>
        <p:nvSpPr>
          <p:cNvPr id="2" name="Text Placeholder 7">
            <a:extLst>
              <a:ext uri="{FF2B5EF4-FFF2-40B4-BE49-F238E27FC236}">
                <a16:creationId xmlns:a16="http://schemas.microsoft.com/office/drawing/2014/main" id="{696A514C-76A9-5CF7-00FF-8133382D618A}"/>
              </a:ext>
            </a:extLst>
          </p:cNvPr>
          <p:cNvSpPr txBox="1">
            <a:spLocks/>
          </p:cNvSpPr>
          <p:nvPr/>
        </p:nvSpPr>
        <p:spPr>
          <a:xfrm>
            <a:off x="1047600" y="435600"/>
            <a:ext cx="5743468" cy="288925"/>
          </a:xfrm>
          <a:prstGeom prst="rect">
            <a:avLst/>
          </a:prstGeom>
        </p:spPr>
        <p:txBody>
          <a:bodyPr/>
          <a:lstStyle>
            <a:lvl1pPr marL="285704" indent="-285704" algn="l" defTabSz="1142817" rtl="0" eaLnBrk="1" latinLnBrk="0" hangingPunct="1">
              <a:lnSpc>
                <a:spcPct val="90000"/>
              </a:lnSpc>
              <a:spcBef>
                <a:spcPts val="1250"/>
              </a:spcBef>
              <a:buFont typeface="Arial" panose="020B0604020202020204" pitchFamily="34" charset="0"/>
              <a:buChar char="•"/>
              <a:defRPr sz="3499" kern="1200">
                <a:solidFill>
                  <a:schemeClr val="tx1"/>
                </a:solidFill>
                <a:latin typeface="+mn-lt"/>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3000" kern="1200">
                <a:solidFill>
                  <a:schemeClr val="tx1"/>
                </a:solidFill>
                <a:latin typeface="+mn-lt"/>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2500" kern="1200">
                <a:solidFill>
                  <a:schemeClr val="tx1"/>
                </a:solidFill>
                <a:latin typeface="+mn-lt"/>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buNone/>
            </a:pPr>
            <a:r>
              <a:rPr lang="en-US" sz="1800" dirty="0">
                <a:solidFill>
                  <a:schemeClr val="tx1">
                    <a:lumMod val="65000"/>
                    <a:lumOff val="35000"/>
                  </a:schemeClr>
                </a:solidFill>
                <a:latin typeface="Futura Next Book" panose="020B0502020204020303" pitchFamily="34" charset="77"/>
              </a:rPr>
              <a:t>Colors and usage</a:t>
            </a:r>
          </a:p>
        </p:txBody>
      </p:sp>
    </p:spTree>
    <p:extLst>
      <p:ext uri="{BB962C8B-B14F-4D97-AF65-F5344CB8AC3E}">
        <p14:creationId xmlns:p14="http://schemas.microsoft.com/office/powerpoint/2010/main" val="269120826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ctr">
        <a:normAutofit/>
      </a:bodyPr>
      <a:lstStyle>
        <a:defPPr algn="l">
          <a:defRPr sz="1600" b="0" i="0" dirty="0" smtClean="0">
            <a:latin typeface="Futura Next Book" panose="020B0502020204020303" pitchFamily="34" charset="77"/>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15723</TotalTime>
  <Words>2271</Words>
  <Application>Microsoft Macintosh PowerPoint</Application>
  <PresentationFormat>Custom</PresentationFormat>
  <Paragraphs>197</Paragraphs>
  <Slides>39</Slides>
  <Notes>34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39</vt:i4>
      </vt:variant>
    </vt:vector>
  </HeadingPairs>
  <TitlesOfParts>
    <vt:vector size="52" baseType="lpstr">
      <vt:lpstr>Arial</vt:lpstr>
      <vt:lpstr>Calibri</vt:lpstr>
      <vt:lpstr>Calibri Light</vt:lpstr>
      <vt:lpstr>FFDINStdRegular</vt:lpstr>
      <vt:lpstr>Futura Next Book</vt:lpstr>
      <vt:lpstr>Futura Next Light</vt:lpstr>
      <vt:lpstr>FuturaNext-Medium</vt:lpstr>
      <vt:lpstr>Helvetica</vt:lpstr>
      <vt:lpstr>Libre Baskerville</vt:lpstr>
      <vt:lpstr>Open Sans</vt:lpstr>
      <vt:lpstr>sohne</vt:lpstr>
      <vt:lpstr>source-serif-pro</vt:lpstr>
      <vt:lpstr>Office Theme</vt:lpstr>
      <vt:lpstr>PowerPoint Presentation</vt:lpstr>
      <vt:lpstr>Colors and usage</vt:lpstr>
      <vt:lpstr>At the end of this session:</vt:lpstr>
      <vt:lpstr>Overview</vt:lpstr>
      <vt:lpstr>Role of colors in human life</vt:lpstr>
      <vt:lpstr>Colors play a vital role in our lives and influence how we respond to our surroundings.  The colors you surround yourself with can influence your perspective and emotions, as well as those around you.</vt:lpstr>
      <vt:lpstr>Color psychology</vt:lpstr>
      <vt:lpstr>Color psychology</vt:lpstr>
      <vt:lpstr>PowerPoint Presentation</vt:lpstr>
      <vt:lpstr>How color affects users?</vt:lpstr>
      <vt:lpstr> Color affects emotions, emotions affect decisions.</vt:lpstr>
      <vt:lpstr>PowerPoint Presentation</vt:lpstr>
      <vt:lpstr>PowerPoint Presentation</vt:lpstr>
      <vt:lpstr>PowerPoint Presentation</vt:lpstr>
      <vt:lpstr>PowerPoint Presentation</vt:lpstr>
      <vt:lpstr>Quick facts  The average human can perceive one million colors.  The colors you see may not always be the same someone else sees.</vt:lpstr>
      <vt:lpstr>Color process in UI design</vt:lpstr>
      <vt:lpstr>How to create color palette?</vt:lpstr>
      <vt:lpstr>PowerPoint Presentation</vt:lpstr>
      <vt:lpstr>PowerPoint Presentation</vt:lpstr>
      <vt:lpstr>PowerPoint Presentation</vt:lpstr>
      <vt:lpstr>The rule of 60 - 30 - 10</vt:lpstr>
      <vt:lpstr>PowerPoint Presentation</vt:lpstr>
      <vt:lpstr>Color usage principles</vt:lpstr>
      <vt:lpstr>PowerPoint Presentation</vt:lpstr>
      <vt:lpstr>PowerPoint Presentation</vt:lpstr>
      <vt:lpstr>PowerPoint Presentation</vt:lpstr>
      <vt:lpstr>Key color practices in UI design</vt:lpstr>
      <vt:lpstr>PowerPoint Presentation</vt:lpstr>
      <vt:lpstr>PowerPoint Presentation</vt:lpstr>
      <vt:lpstr>PowerPoint Presentation</vt:lpstr>
      <vt:lpstr>PowerPoint Presentation</vt:lpstr>
      <vt:lpstr>PowerPoint Presentation</vt:lpstr>
      <vt:lpstr>Color usage for accessibility</vt:lpstr>
      <vt:lpstr>PowerPoint Presentation</vt:lpstr>
      <vt:lpstr>PowerPoint Presentation</vt:lpstr>
      <vt:lpstr>PowerPoint Presentation</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Sameer Shetye</dc:creator>
  <cp:lastModifiedBy>Ganesh Gholap</cp:lastModifiedBy>
  <cp:revision>131</cp:revision>
  <dcterms:created xsi:type="dcterms:W3CDTF">2022-08-05T06:21:18Z</dcterms:created>
  <dcterms:modified xsi:type="dcterms:W3CDTF">2022-09-16T13:00:07Z</dcterms:modified>
</cp:coreProperties>
</file>